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3"/>
  </p:notesMasterIdLst>
  <p:sldIdLst>
    <p:sldId id="292" r:id="rId2"/>
    <p:sldId id="293" r:id="rId3"/>
    <p:sldId id="258" r:id="rId4"/>
    <p:sldId id="270" r:id="rId5"/>
    <p:sldId id="291" r:id="rId6"/>
    <p:sldId id="273" r:id="rId7"/>
    <p:sldId id="284" r:id="rId8"/>
    <p:sldId id="285" r:id="rId9"/>
    <p:sldId id="259" r:id="rId10"/>
    <p:sldId id="262" r:id="rId11"/>
    <p:sldId id="261"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ACF"/>
    <a:srgbClr val="FF6600"/>
    <a:srgbClr val="006600"/>
    <a:srgbClr val="3333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50" autoAdjust="0"/>
    <p:restoredTop sz="89594" autoAdjust="0"/>
  </p:normalViewPr>
  <p:slideViewPr>
    <p:cSldViewPr>
      <p:cViewPr>
        <p:scale>
          <a:sx n="53" d="100"/>
          <a:sy n="53" d="100"/>
        </p:scale>
        <p:origin x="-1668" y="-504"/>
      </p:cViewPr>
      <p:guideLst>
        <p:guide orient="horz" pos="2160"/>
        <p:guide pos="2880"/>
      </p:guideLst>
    </p:cSldViewPr>
  </p:slideViewPr>
  <p:outlineViewPr>
    <p:cViewPr>
      <p:scale>
        <a:sx n="33" d="100"/>
        <a:sy n="33" d="100"/>
      </p:scale>
      <p:origin x="48" y="168"/>
    </p:cViewPr>
  </p:outlineViewPr>
  <p:notesTextViewPr>
    <p:cViewPr>
      <p:scale>
        <a:sx n="100" d="100"/>
        <a:sy n="100" d="100"/>
      </p:scale>
      <p:origin x="0" y="0"/>
    </p:cViewPr>
  </p:notesTextViewPr>
  <p:sorterViewPr>
    <p:cViewPr>
      <p:scale>
        <a:sx n="200" d="100"/>
        <a:sy n="200" d="100"/>
      </p:scale>
      <p:origin x="0" y="16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AE"/>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F814C89-AAE5-4DE6-B678-42BF197A84E0}" type="datetimeFigureOut">
              <a:rPr lang="ar-AE" smtClean="0"/>
              <a:pPr/>
              <a:t>11/05/1437</a:t>
            </a:fld>
            <a:endParaRPr lang="ar-A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A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AE"/>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B19D7E-64F1-4C65-AF45-65AAC4CADE34}" type="slidenum">
              <a:rPr lang="ar-AE" smtClean="0"/>
              <a:pPr/>
              <a:t>‹#›</a:t>
            </a:fld>
            <a:endParaRPr lang="ar-AE"/>
          </a:p>
        </p:txBody>
      </p:sp>
    </p:spTree>
    <p:extLst>
      <p:ext uri="{BB962C8B-B14F-4D97-AF65-F5344CB8AC3E}">
        <p14:creationId xmlns:p14="http://schemas.microsoft.com/office/powerpoint/2010/main" val="34616813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B19D7E-64F1-4C65-AF45-65AAC4CADE34}" type="slidenum">
              <a:rPr lang="ar-AE" smtClean="0"/>
              <a:pPr/>
              <a:t>2</a:t>
            </a:fld>
            <a:endParaRPr lang="ar-A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19D7E-64F1-4C65-AF45-65AAC4CADE34}" type="slidenum">
              <a:rPr lang="ar-AE" smtClean="0"/>
              <a:pPr/>
              <a:t>11</a:t>
            </a:fld>
            <a:endParaRPr lang="ar-AE"/>
          </a:p>
        </p:txBody>
      </p:sp>
    </p:spTree>
    <p:extLst>
      <p:ext uri="{BB962C8B-B14F-4D97-AF65-F5344CB8AC3E}">
        <p14:creationId xmlns:p14="http://schemas.microsoft.com/office/powerpoint/2010/main" val="143628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19D7E-64F1-4C65-AF45-65AAC4CADE34}" type="slidenum">
              <a:rPr lang="ar-AE" smtClean="0"/>
              <a:pPr/>
              <a:t>3</a:t>
            </a:fld>
            <a:endParaRPr lang="ar-AE"/>
          </a:p>
        </p:txBody>
      </p:sp>
    </p:spTree>
    <p:extLst>
      <p:ext uri="{BB962C8B-B14F-4D97-AF65-F5344CB8AC3E}">
        <p14:creationId xmlns:p14="http://schemas.microsoft.com/office/powerpoint/2010/main" val="78652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19D7E-64F1-4C65-AF45-65AAC4CADE34}" type="slidenum">
              <a:rPr lang="ar-AE" smtClean="0"/>
              <a:pPr/>
              <a:t>4</a:t>
            </a:fld>
            <a:endParaRPr lang="ar-AE"/>
          </a:p>
        </p:txBody>
      </p:sp>
    </p:spTree>
    <p:extLst>
      <p:ext uri="{BB962C8B-B14F-4D97-AF65-F5344CB8AC3E}">
        <p14:creationId xmlns:p14="http://schemas.microsoft.com/office/powerpoint/2010/main" val="241512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19D7E-64F1-4C65-AF45-65AAC4CADE34}" type="slidenum">
              <a:rPr lang="ar-AE" smtClean="0"/>
              <a:pPr/>
              <a:t>5</a:t>
            </a:fld>
            <a:endParaRPr lang="ar-AE"/>
          </a:p>
        </p:txBody>
      </p:sp>
    </p:spTree>
    <p:extLst>
      <p:ext uri="{BB962C8B-B14F-4D97-AF65-F5344CB8AC3E}">
        <p14:creationId xmlns:p14="http://schemas.microsoft.com/office/powerpoint/2010/main" val="248879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19D7E-64F1-4C65-AF45-65AAC4CADE34}" type="slidenum">
              <a:rPr lang="ar-AE" smtClean="0"/>
              <a:pPr/>
              <a:t>6</a:t>
            </a:fld>
            <a:endParaRPr lang="ar-AE"/>
          </a:p>
        </p:txBody>
      </p:sp>
    </p:spTree>
    <p:extLst>
      <p:ext uri="{BB962C8B-B14F-4D97-AF65-F5344CB8AC3E}">
        <p14:creationId xmlns:p14="http://schemas.microsoft.com/office/powerpoint/2010/main" val="386643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19D7E-64F1-4C65-AF45-65AAC4CADE34}" type="slidenum">
              <a:rPr lang="ar-AE" smtClean="0"/>
              <a:pPr/>
              <a:t>7</a:t>
            </a:fld>
            <a:endParaRPr lang="ar-AE"/>
          </a:p>
        </p:txBody>
      </p:sp>
    </p:spTree>
    <p:extLst>
      <p:ext uri="{BB962C8B-B14F-4D97-AF65-F5344CB8AC3E}">
        <p14:creationId xmlns:p14="http://schemas.microsoft.com/office/powerpoint/2010/main" val="417699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19D7E-64F1-4C65-AF45-65AAC4CADE34}" type="slidenum">
              <a:rPr lang="ar-AE" smtClean="0"/>
              <a:pPr/>
              <a:t>8</a:t>
            </a:fld>
            <a:endParaRPr lang="ar-AE"/>
          </a:p>
        </p:txBody>
      </p:sp>
    </p:spTree>
    <p:extLst>
      <p:ext uri="{BB962C8B-B14F-4D97-AF65-F5344CB8AC3E}">
        <p14:creationId xmlns:p14="http://schemas.microsoft.com/office/powerpoint/2010/main" val="3523681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19D7E-64F1-4C65-AF45-65AAC4CADE34}" type="slidenum">
              <a:rPr lang="ar-AE" smtClean="0"/>
              <a:pPr/>
              <a:t>9</a:t>
            </a:fld>
            <a:endParaRPr lang="ar-AE"/>
          </a:p>
        </p:txBody>
      </p:sp>
    </p:spTree>
    <p:extLst>
      <p:ext uri="{BB962C8B-B14F-4D97-AF65-F5344CB8AC3E}">
        <p14:creationId xmlns:p14="http://schemas.microsoft.com/office/powerpoint/2010/main" val="288483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B19D7E-64F1-4C65-AF45-65AAC4CADE34}" type="slidenum">
              <a:rPr lang="ar-AE" smtClean="0"/>
              <a:pPr/>
              <a:t>10</a:t>
            </a:fld>
            <a:endParaRPr lang="ar-AE"/>
          </a:p>
        </p:txBody>
      </p:sp>
    </p:spTree>
    <p:extLst>
      <p:ext uri="{BB962C8B-B14F-4D97-AF65-F5344CB8AC3E}">
        <p14:creationId xmlns:p14="http://schemas.microsoft.com/office/powerpoint/2010/main" val="237352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50D1321-EC86-45FE-A00B-80AC0DAAE5D0}" type="datetimeFigureOut">
              <a:rPr lang="en-US" smtClean="0"/>
              <a:pPr/>
              <a:t>2/19/2016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16872EE0-92CB-409D-AD0A-C03678BFD3D9}"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0D1321-EC86-45FE-A00B-80AC0DAAE5D0}" type="datetimeFigureOut">
              <a:rPr lang="en-US" smtClean="0"/>
              <a:pPr/>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72EE0-92CB-409D-AD0A-C03678BFD3D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0D1321-EC86-45FE-A00B-80AC0DAAE5D0}" type="datetimeFigureOut">
              <a:rPr lang="en-US" smtClean="0"/>
              <a:pPr/>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72EE0-92CB-409D-AD0A-C03678BFD3D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0D1321-EC86-45FE-A00B-80AC0DAAE5D0}" type="datetimeFigureOut">
              <a:rPr lang="en-US" smtClean="0"/>
              <a:pPr/>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72EE0-92CB-409D-AD0A-C03678BFD3D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0D1321-EC86-45FE-A00B-80AC0DAAE5D0}" type="datetimeFigureOut">
              <a:rPr lang="en-US" smtClean="0"/>
              <a:pPr/>
              <a:t>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16872EE0-92CB-409D-AD0A-C03678BFD3D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0D1321-EC86-45FE-A00B-80AC0DAAE5D0}" type="datetimeFigureOut">
              <a:rPr lang="en-US" smtClean="0"/>
              <a:pPr/>
              <a:t>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872EE0-92CB-409D-AD0A-C03678BFD3D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50D1321-EC86-45FE-A00B-80AC0DAAE5D0}" type="datetimeFigureOut">
              <a:rPr lang="en-US" smtClean="0"/>
              <a:pPr/>
              <a:t>2/19/2016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872EE0-92CB-409D-AD0A-C03678BFD3D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0D1321-EC86-45FE-A00B-80AC0DAAE5D0}" type="datetimeFigureOut">
              <a:rPr lang="en-US" smtClean="0"/>
              <a:pPr/>
              <a:t>2/19/2016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872EE0-92CB-409D-AD0A-C03678BFD3D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D1321-EC86-45FE-A00B-80AC0DAAE5D0}" type="datetimeFigureOut">
              <a:rPr lang="en-US" smtClean="0"/>
              <a:pPr/>
              <a:t>2/19/2016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872EE0-92CB-409D-AD0A-C03678BFD3D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0D1321-EC86-45FE-A00B-80AC0DAAE5D0}" type="datetimeFigureOut">
              <a:rPr lang="en-US" smtClean="0"/>
              <a:pPr/>
              <a:t>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872EE0-92CB-409D-AD0A-C03678BFD3D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50D1321-EC86-45FE-A00B-80AC0DAAE5D0}" type="datetimeFigureOut">
              <a:rPr lang="en-US" smtClean="0"/>
              <a:pPr/>
              <a:t>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872EE0-92CB-409D-AD0A-C03678BFD3D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50D1321-EC86-45FE-A00B-80AC0DAAE5D0}" type="datetimeFigureOut">
              <a:rPr lang="en-US" smtClean="0"/>
              <a:pPr/>
              <a:t>2/19/2016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6872EE0-92CB-409D-AD0A-C03678BFD3D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6705600" cy="6629400"/>
          </a:xfrm>
        </p:spPr>
        <p:txBody>
          <a:bodyPr/>
          <a:lstStyle/>
          <a:p>
            <a:r>
              <a:rPr lang="en-US" dirty="0" err="1" smtClean="0">
                <a:solidFill>
                  <a:srgbClr val="C00000"/>
                </a:solidFill>
              </a:rPr>
              <a:t>Soumya</a:t>
            </a:r>
            <a:r>
              <a:rPr lang="en-US" smtClean="0">
                <a:solidFill>
                  <a:srgbClr val="C00000"/>
                </a:solidFill>
              </a:rPr>
              <a:t> S</a:t>
            </a:r>
            <a:r>
              <a:rPr lang="en-US" dirty="0" smtClean="0">
                <a:solidFill>
                  <a:srgbClr val="C00000"/>
                </a:solidFill>
              </a:rPr>
              <a:t/>
            </a:r>
            <a:br>
              <a:rPr lang="en-US" dirty="0" smtClean="0">
                <a:solidFill>
                  <a:srgbClr val="C00000"/>
                </a:solidFill>
              </a:rPr>
            </a:br>
            <a:r>
              <a:rPr lang="en-US" dirty="0" err="1" smtClean="0">
                <a:solidFill>
                  <a:srgbClr val="C00000"/>
                </a:solidFill>
              </a:rPr>
              <a:t>Asst</a:t>
            </a:r>
            <a:r>
              <a:rPr lang="en-US" dirty="0" smtClean="0">
                <a:solidFill>
                  <a:srgbClr val="C00000"/>
                </a:solidFill>
              </a:rPr>
              <a:t> Professor</a:t>
            </a:r>
            <a:br>
              <a:rPr lang="en-US" dirty="0" smtClean="0">
                <a:solidFill>
                  <a:srgbClr val="C00000"/>
                </a:solidFill>
              </a:rPr>
            </a:br>
            <a:r>
              <a:rPr lang="en-US" dirty="0" smtClean="0">
                <a:solidFill>
                  <a:srgbClr val="C00000"/>
                </a:solidFill>
              </a:rPr>
              <a:t>Department of History</a:t>
            </a:r>
            <a:br>
              <a:rPr lang="en-US" dirty="0" smtClean="0">
                <a:solidFill>
                  <a:srgbClr val="C00000"/>
                </a:solidFill>
              </a:rPr>
            </a:br>
            <a:r>
              <a:rPr lang="en-US" dirty="0" smtClean="0">
                <a:solidFill>
                  <a:srgbClr val="C00000"/>
                </a:solidFill>
              </a:rPr>
              <a:t>NSS College </a:t>
            </a:r>
            <a:r>
              <a:rPr lang="en-US" dirty="0" err="1" smtClean="0">
                <a:solidFill>
                  <a:srgbClr val="C00000"/>
                </a:solidFill>
              </a:rPr>
              <a:t>Pandalam</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7543800" cy="914400"/>
          </a:xfrm>
        </p:spPr>
        <p:txBody>
          <a:bodyPr/>
          <a:lstStyle/>
          <a:p>
            <a:pPr rtl="0"/>
            <a:r>
              <a:rPr lang="en-US" dirty="0" smtClean="0">
                <a:solidFill>
                  <a:srgbClr val="C00000"/>
                </a:solidFill>
              </a:rPr>
              <a:t>Partition of Bengal</a:t>
            </a:r>
            <a:endParaRPr lang="en-US" dirty="0">
              <a:solidFill>
                <a:srgbClr val="C00000"/>
              </a:solidFill>
            </a:endParaRPr>
          </a:p>
        </p:txBody>
      </p:sp>
      <p:sp>
        <p:nvSpPr>
          <p:cNvPr id="2" name="Content Placeholder 1"/>
          <p:cNvSpPr>
            <a:spLocks noGrp="1"/>
          </p:cNvSpPr>
          <p:nvPr>
            <p:ph idx="1"/>
          </p:nvPr>
        </p:nvSpPr>
        <p:spPr>
          <a:xfrm>
            <a:off x="0" y="914400"/>
            <a:ext cx="9144000" cy="5943600"/>
          </a:xfrm>
        </p:spPr>
        <p:txBody>
          <a:bodyPr>
            <a:normAutofit fontScale="62500" lnSpcReduction="20000"/>
          </a:bodyPr>
          <a:lstStyle/>
          <a:p>
            <a:pPr marL="0" indent="0" algn="l" rtl="0">
              <a:buNone/>
            </a:pPr>
            <a:r>
              <a:rPr lang="en-US" dirty="0" smtClean="0">
                <a:solidFill>
                  <a:srgbClr val="C00000"/>
                </a:solidFill>
              </a:rPr>
              <a:t>In 1905, Lord Curzon, the Viceroy and Governor-General (1899–1905), applied the policy of "Divide and Rule" and ordered the partition of the province of Bengal for improvements in administrative efficiency in that huge and populous region, where the Bengali Hindu intelligentsia exerted considerable influence on local and national politics. The partition outraged Bengalis. Not only had the government failed to consult Indian public opinion, but the action appeared to reflect the British resolve to divide and rule. Widespread agitation ensued in the streets and in the press, and the Congress advocated boycotting British products under the banner of </a:t>
            </a:r>
            <a:r>
              <a:rPr lang="en-US" i="1" dirty="0" err="1" smtClean="0">
                <a:solidFill>
                  <a:srgbClr val="C00000"/>
                </a:solidFill>
              </a:rPr>
              <a:t>swadeshi</a:t>
            </a:r>
            <a:r>
              <a:rPr lang="en-US" dirty="0" smtClean="0">
                <a:solidFill>
                  <a:srgbClr val="C00000"/>
                </a:solidFill>
              </a:rPr>
              <a:t>. People showed unity by tying Rakhi on each other's wrists and observing </a:t>
            </a:r>
            <a:r>
              <a:rPr lang="en-US" i="1" dirty="0" smtClean="0">
                <a:solidFill>
                  <a:srgbClr val="C00000"/>
                </a:solidFill>
              </a:rPr>
              <a:t>Arandhan</a:t>
            </a:r>
            <a:r>
              <a:rPr lang="en-US" dirty="0" smtClean="0">
                <a:solidFill>
                  <a:srgbClr val="C00000"/>
                </a:solidFill>
              </a:rPr>
              <a:t> (not cooking any food).</a:t>
            </a:r>
          </a:p>
          <a:p>
            <a:pPr marL="0" indent="0" algn="l" rtl="0">
              <a:buNone/>
            </a:pPr>
            <a:r>
              <a:rPr lang="en-US" dirty="0" smtClean="0">
                <a:solidFill>
                  <a:srgbClr val="C00000"/>
                </a:solidFill>
              </a:rPr>
              <a:t>During the partition of Bengal new methods of struggle were adopted. These led to </a:t>
            </a:r>
            <a:r>
              <a:rPr lang="en-US" dirty="0" err="1" smtClean="0">
                <a:solidFill>
                  <a:srgbClr val="C00000"/>
                </a:solidFill>
              </a:rPr>
              <a:t>swadeshi</a:t>
            </a:r>
            <a:r>
              <a:rPr lang="en-US" dirty="0" smtClean="0">
                <a:solidFill>
                  <a:srgbClr val="C00000"/>
                </a:solidFill>
              </a:rPr>
              <a:t> and boycott movements. The Congress-led boycott of British goods was so successful that it unleashed anti-British forces to an extent unknown since the Sepoy Rebellion. A cycle of violence and repression ensued in some parts of the country (see Alipore bomb case). The British tried to mitigate the situation by announcing a series of constitutional reforms in 1909 and by appointing a few moderates to the imperial and provincial councils. In what the British saw as an additional goodwill gesture, in 1911 King-Emperor George V visited India for a </a:t>
            </a:r>
            <a:r>
              <a:rPr lang="en-US" i="1" dirty="0" smtClean="0">
                <a:solidFill>
                  <a:srgbClr val="C00000"/>
                </a:solidFill>
              </a:rPr>
              <a:t>durbar</a:t>
            </a:r>
            <a:r>
              <a:rPr lang="en-US" dirty="0" smtClean="0">
                <a:solidFill>
                  <a:srgbClr val="C00000"/>
                </a:solidFill>
              </a:rPr>
              <a:t> (a traditional court held for subjects to express fealty to their ruler), during which he announced the reversal of the partition of Bengal and the transfer of the capital from Calcutta to a newly planned city to be built immediately south of Delhi, which later became New Delhi. However, the ceremony of transfer on 23 December 1912 was marked by the attempt to assassinate the then Viceroy, Lord Hardinge, in what came to be known as the Delhi-Lahore conspiracy.</a:t>
            </a:r>
          </a:p>
          <a:p>
            <a:pPr marL="0" indent="0" algn="l" rtl="0">
              <a:buNone/>
            </a:pPr>
            <a:endParaRPr lang="ar-AE" dirty="0">
              <a:solidFill>
                <a:srgbClr val="C00000"/>
              </a:solidFill>
            </a:endParaRPr>
          </a:p>
        </p:txBody>
      </p:sp>
    </p:spTree>
  </p:cSld>
  <p:clrMapOvr>
    <a:masterClrMapping/>
  </p:clrMapOvr>
  <p:transition spd="slow" advTm="8609">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0"/>
            <a:ext cx="7543800" cy="1371600"/>
          </a:xfrm>
        </p:spPr>
        <p:txBody>
          <a:bodyPr/>
          <a:lstStyle/>
          <a:p>
            <a:r>
              <a:rPr lang="en-US" dirty="0" smtClean="0">
                <a:solidFill>
                  <a:srgbClr val="C00000"/>
                </a:solidFill>
              </a:rPr>
              <a:t>Rise of Indian nationalism</a:t>
            </a:r>
            <a:endParaRPr lang="ar-AE" dirty="0">
              <a:solidFill>
                <a:srgbClr val="C00000"/>
              </a:solidFill>
            </a:endParaRPr>
          </a:p>
        </p:txBody>
      </p:sp>
      <p:sp>
        <p:nvSpPr>
          <p:cNvPr id="2" name="Content Placeholder 1"/>
          <p:cNvSpPr>
            <a:spLocks noGrp="1"/>
          </p:cNvSpPr>
          <p:nvPr>
            <p:ph idx="1"/>
          </p:nvPr>
        </p:nvSpPr>
        <p:spPr>
          <a:xfrm>
            <a:off x="0" y="1447800"/>
            <a:ext cx="9144000" cy="5410200"/>
          </a:xfrm>
        </p:spPr>
        <p:txBody>
          <a:bodyPr>
            <a:normAutofit fontScale="62500" lnSpcReduction="20000"/>
          </a:bodyPr>
          <a:lstStyle/>
          <a:p>
            <a:pPr marL="0" indent="0" algn="l" rtl="0">
              <a:buNone/>
            </a:pPr>
            <a:r>
              <a:rPr lang="en-US" dirty="0" smtClean="0">
                <a:solidFill>
                  <a:srgbClr val="C00000"/>
                </a:solidFill>
              </a:rPr>
              <a:t>The nationalistic sentiments among Congress members led to the movement to be represented in the bodies of government, to have a say in the lawmaking and administration of India. Congressmen saw themselves as loyalists, but wanted an active role in governing their own country, albeit as part of the Empire. This trend was personified by Dadabhai Naoroji, who went as far as contesting, successfully, an election to the British House of Commons, becoming its first Indian member.</a:t>
            </a:r>
          </a:p>
          <a:p>
            <a:pPr marL="0" indent="0" algn="l" rtl="0">
              <a:buNone/>
            </a:pPr>
            <a:r>
              <a:rPr lang="en-US" dirty="0" smtClean="0">
                <a:solidFill>
                  <a:srgbClr val="C00000"/>
                </a:solidFill>
              </a:rPr>
              <a:t>Bal Gangadhar Tilak was the first Indian nationalist to embrace </a:t>
            </a:r>
            <a:r>
              <a:rPr lang="en-US" i="1" dirty="0" smtClean="0">
                <a:solidFill>
                  <a:srgbClr val="C00000"/>
                </a:solidFill>
              </a:rPr>
              <a:t>Swaraj</a:t>
            </a:r>
            <a:r>
              <a:rPr lang="en-US" dirty="0" smtClean="0">
                <a:solidFill>
                  <a:srgbClr val="C00000"/>
                </a:solidFill>
              </a:rPr>
              <a:t> as the destiny of the nation. Tilak deeply opposed the British education system that ignored and defamed India's culture, history and values. He resented the denial of freedom of expression for nationalists, and the lack of any voice or role for ordinary Indians in the affairs of their nation. For these reasons, he considered Swaraj as the natural and only solution. His popular sentence "Swaraj is my birthright, and I shall have it" became the source of inspiration for Indians.</a:t>
            </a:r>
          </a:p>
          <a:p>
            <a:pPr marL="0" indent="0" algn="l" rtl="0">
              <a:buNone/>
            </a:pPr>
            <a:r>
              <a:rPr lang="en-US" dirty="0" smtClean="0">
                <a:solidFill>
                  <a:srgbClr val="C00000"/>
                </a:solidFill>
              </a:rPr>
              <a:t>In 1907, the Congress was split into two. Tilak advocated what was deemed as </a:t>
            </a:r>
            <a:r>
              <a:rPr lang="en-US" i="1" dirty="0" smtClean="0">
                <a:solidFill>
                  <a:srgbClr val="C00000"/>
                </a:solidFill>
              </a:rPr>
              <a:t>extremism</a:t>
            </a:r>
            <a:r>
              <a:rPr lang="en-US" dirty="0" smtClean="0">
                <a:solidFill>
                  <a:srgbClr val="C00000"/>
                </a:solidFill>
              </a:rPr>
              <a:t>. He wanted a direct assault by the people upon the British Raj, and the abandonment of all things British. He was backed by rising public leaders like Bipin Chandra Pal and Lala Lajpat Rai, who held the same point of view. Under them, India's three great states - Maharashtra, Bengal and Punjab shaped the demand of the people and India's nationalism. Gokhale criticized Tilak for encouraging acts of violence and disorder. But the Congress of 1906 did not have public membership, and thus Tilak and his supporters were forced to leave the party.</a:t>
            </a:r>
          </a:p>
          <a:p>
            <a:pPr marL="0" indent="0" algn="l" rtl="0">
              <a:buNone/>
            </a:pPr>
            <a:endParaRPr lang="en-US" dirty="0">
              <a:solidFill>
                <a:srgbClr val="C00000"/>
              </a:solidFill>
            </a:endParaRPr>
          </a:p>
        </p:txBody>
      </p:sp>
    </p:spTree>
    <p:custDataLst>
      <p:tags r:id="rId1"/>
    </p:custDataLst>
  </p:cSld>
  <p:clrMapOvr>
    <a:masterClrMapping/>
  </p:clrMapOvr>
  <p:transition spd="slow" advTm="1625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88177">
            <a:off x="559700" y="4613204"/>
            <a:ext cx="8305800" cy="976532"/>
          </a:xfrm>
          <a:effectLst>
            <a:glow rad="228600">
              <a:schemeClr val="accent4">
                <a:satMod val="175000"/>
                <a:alpha val="40000"/>
              </a:schemeClr>
            </a:glow>
          </a:effectLst>
        </p:spPr>
        <p:txBody>
          <a:bodyPr>
            <a:scene3d>
              <a:camera prst="isometricOffAxis2Left"/>
              <a:lightRig rig="threePt" dir="t"/>
            </a:scene3d>
          </a:bodyPr>
          <a:lstStyle/>
          <a:p>
            <a:r>
              <a:rPr sz="5400" dirty="0" smtClean="0">
                <a:solidFill>
                  <a:srgbClr val="FFFF00"/>
                </a:solidFill>
              </a:rPr>
              <a:t>MARCH</a:t>
            </a:r>
            <a:r>
              <a:rPr dirty="0" smtClean="0">
                <a:solidFill>
                  <a:srgbClr val="FFFF00"/>
                </a:solidFill>
              </a:rPr>
              <a:t> </a:t>
            </a:r>
            <a:r>
              <a:rPr sz="4400" dirty="0" smtClean="0">
                <a:solidFill>
                  <a:srgbClr val="FFFF00"/>
                </a:solidFill>
              </a:rPr>
              <a:t>TO</a:t>
            </a:r>
            <a:r>
              <a:rPr dirty="0" smtClean="0">
                <a:solidFill>
                  <a:srgbClr val="FFFF00"/>
                </a:solidFill>
              </a:rPr>
              <a:t> </a:t>
            </a:r>
            <a:r>
              <a:rPr sz="4000" dirty="0" smtClean="0">
                <a:solidFill>
                  <a:srgbClr val="FFFF00"/>
                </a:solidFill>
              </a:rPr>
              <a:t>FREED</a:t>
            </a:r>
            <a:r>
              <a:rPr sz="3600" dirty="0" smtClean="0">
                <a:solidFill>
                  <a:srgbClr val="FFFF00"/>
                </a:solidFill>
              </a:rPr>
              <a:t>OM</a:t>
            </a:r>
            <a:endParaRPr lang="en-US" sz="4000" dirty="0">
              <a:solidFill>
                <a:srgbClr val="FFFF00"/>
              </a:solidFill>
            </a:endParaRPr>
          </a:p>
        </p:txBody>
      </p:sp>
      <p:sp>
        <p:nvSpPr>
          <p:cNvPr id="3" name="Subtitle 2"/>
          <p:cNvSpPr>
            <a:spLocks noGrp="1"/>
          </p:cNvSpPr>
          <p:nvPr>
            <p:ph type="subTitle" idx="1"/>
          </p:nvPr>
        </p:nvSpPr>
        <p:spPr/>
        <p:txBody>
          <a:bodyPr/>
          <a:lstStyle/>
          <a:p>
            <a:endParaRPr lang="en-US" dirty="0"/>
          </a:p>
        </p:txBody>
      </p:sp>
      <p:pic>
        <p:nvPicPr>
          <p:cNvPr id="4" name="Picture 3" descr="dandi_march.jpg"/>
          <p:cNvPicPr>
            <a:picLocks noChangeAspect="1"/>
          </p:cNvPicPr>
          <p:nvPr/>
        </p:nvPicPr>
        <p:blipFill>
          <a:blip r:embed="rId3" cstate="print"/>
          <a:stretch>
            <a:fillRect/>
          </a:stretch>
        </p:blipFill>
        <p:spPr>
          <a:xfrm>
            <a:off x="0" y="0"/>
            <a:ext cx="9144000" cy="6874850"/>
          </a:xfrm>
          <a:prstGeom prst="rect">
            <a:avLst/>
          </a:prstGeom>
        </p:spPr>
      </p:pic>
      <p:sp>
        <p:nvSpPr>
          <p:cNvPr id="5" name="TextBox 4"/>
          <p:cNvSpPr txBox="1"/>
          <p:nvPr/>
        </p:nvSpPr>
        <p:spPr>
          <a:xfrm>
            <a:off x="3657600" y="498901"/>
            <a:ext cx="5795801" cy="830997"/>
          </a:xfrm>
          <a:prstGeom prst="rect">
            <a:avLst/>
          </a:prstGeom>
          <a:noFill/>
        </p:spPr>
        <p:txBody>
          <a:bodyPr wrap="square" rtlCol="0">
            <a:spAutoFit/>
          </a:bodyPr>
          <a:lstStyle/>
          <a:p>
            <a:r>
              <a:rPr lang="en-US" sz="4800" b="1" dirty="0" smtClean="0">
                <a:ln w="18000">
                  <a:solidFill>
                    <a:schemeClr val="bg1"/>
                  </a:solidFill>
                  <a:prstDash val="solid"/>
                  <a:miter lim="800000"/>
                </a:ln>
                <a:solidFill>
                  <a:srgbClr val="C00000"/>
                </a:solidFill>
                <a:effectLst>
                  <a:glow rad="228600">
                    <a:schemeClr val="accent6">
                      <a:satMod val="175000"/>
                      <a:alpha val="40000"/>
                    </a:schemeClr>
                  </a:glow>
                  <a:outerShdw blurRad="25500" dist="23000" dir="7020000" algn="tl">
                    <a:srgbClr val="000000">
                      <a:alpha val="50000"/>
                    </a:srgbClr>
                  </a:outerShdw>
                </a:effectLst>
              </a:rPr>
              <a:t>The great Indian </a:t>
            </a:r>
            <a:endParaRPr lang="en-US" sz="4800" b="1" dirty="0">
              <a:ln w="18000">
                <a:solidFill>
                  <a:schemeClr val="bg1"/>
                </a:solidFill>
                <a:prstDash val="solid"/>
                <a:miter lim="800000"/>
              </a:ln>
              <a:solidFill>
                <a:srgbClr val="C00000"/>
              </a:solidFill>
              <a:effectLst>
                <a:glow rad="228600">
                  <a:schemeClr val="accent6">
                    <a:satMod val="175000"/>
                    <a:alpha val="40000"/>
                  </a:schemeClr>
                </a:glow>
                <a:outerShdw blurRad="25500" dist="23000" dir="7020000" algn="tl">
                  <a:srgbClr val="000000">
                    <a:alpha val="50000"/>
                  </a:srgbClr>
                </a:outerShdw>
              </a:effectLst>
            </a:endParaRPr>
          </a:p>
        </p:txBody>
      </p:sp>
    </p:spTree>
  </p:cSld>
  <p:clrMapOvr>
    <a:masterClrMapping/>
  </p:clrMapOvr>
  <p:transition spd="slow" advTm="37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by="(-#ppt_w*2)" calcmode="lin" valueType="num">
                                      <p:cBhvr rctx="PPT">
                                        <p:cTn id="13" dur="500" autoRev="1" fill="hold">
                                          <p:stCondLst>
                                            <p:cond delay="0"/>
                                          </p:stCondLst>
                                        </p:cTn>
                                        <p:tgtEl>
                                          <p:spTgt spid="2"/>
                                        </p:tgtEl>
                                        <p:attrNameLst>
                                          <p:attrName>ppt_w</p:attrName>
                                        </p:attrNameLst>
                                      </p:cBhvr>
                                    </p:anim>
                                    <p:anim by="(#ppt_w*0.50)" calcmode="lin" valueType="num">
                                      <p:cBhvr>
                                        <p:cTn id="14" dur="500" decel="50000" autoRev="1" fill="hold">
                                          <p:stCondLst>
                                            <p:cond delay="0"/>
                                          </p:stCondLst>
                                        </p:cTn>
                                        <p:tgtEl>
                                          <p:spTgt spid="2"/>
                                        </p:tgtEl>
                                        <p:attrNameLst>
                                          <p:attrName>ppt_x</p:attrName>
                                        </p:attrNameLst>
                                      </p:cBhvr>
                                    </p:anim>
                                    <p:anim from="(-#ppt_h/2)" to="(#ppt_y)" calcmode="lin" valueType="num">
                                      <p:cBhvr>
                                        <p:cTn id="15" dur="1000" fill="hold">
                                          <p:stCondLst>
                                            <p:cond delay="0"/>
                                          </p:stCondLst>
                                        </p:cTn>
                                        <p:tgtEl>
                                          <p:spTgt spid="2"/>
                                        </p:tgtEl>
                                        <p:attrNameLst>
                                          <p:attrName>ppt_y</p:attrName>
                                        </p:attrNameLst>
                                      </p:cBhvr>
                                    </p:anim>
                                    <p:animRot by="21600000">
                                      <p:cBhvr>
                                        <p:cTn id="16"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57200"/>
            <a:ext cx="7543800" cy="914400"/>
          </a:xfrm>
        </p:spPr>
        <p:txBody>
          <a:bodyPr>
            <a:normAutofit/>
          </a:bodyPr>
          <a:lstStyle/>
          <a:p>
            <a:pPr algn="ctr"/>
            <a:r>
              <a:rPr lang="en-US" dirty="0" smtClean="0">
                <a:solidFill>
                  <a:srgbClr val="C00000"/>
                </a:solidFill>
              </a:rPr>
              <a:t>The early revolts</a:t>
            </a:r>
            <a:endParaRPr lang="en-US" dirty="0">
              <a:solidFill>
                <a:srgbClr val="C00000"/>
              </a:solidFill>
            </a:endParaRPr>
          </a:p>
        </p:txBody>
      </p:sp>
      <p:sp>
        <p:nvSpPr>
          <p:cNvPr id="9" name="Content Placeholder 8"/>
          <p:cNvSpPr>
            <a:spLocks noGrp="1"/>
          </p:cNvSpPr>
          <p:nvPr>
            <p:ph sz="half" idx="1"/>
          </p:nvPr>
        </p:nvSpPr>
        <p:spPr>
          <a:xfrm>
            <a:off x="0" y="2590800"/>
            <a:ext cx="4645152" cy="3429000"/>
          </a:xfrm>
        </p:spPr>
        <p:txBody>
          <a:bodyPr>
            <a:noAutofit/>
          </a:bodyPr>
          <a:lstStyle/>
          <a:p>
            <a:pPr marL="0" indent="0" algn="l">
              <a:buNone/>
            </a:pPr>
            <a:r>
              <a:rPr lang="en-US" sz="1400" dirty="0" smtClean="0">
                <a:solidFill>
                  <a:srgbClr val="C00000"/>
                </a:solidFill>
              </a:rPr>
              <a:t>The Indian rebellion of 1857 was a period of uprising in the northern and central India against East India Company rule,. The conditions of service in the East India Company's army and cantonments increasingly came into conflict with religious beliefs and prejudices of the sepoys. The predominance of members from the upper castes in the army, loss of caste due to overseas travel, and rumors of secret designs of the Government to convert them to Christianity led to deep discontentment among the sepoys The sepoys were also disillusioned by their low salaries and racial discrimination vis-a-vis British officers in matters of promotion and privileges. The indifference of the British towards Indian rulers like the Mughals and ex-Peshwas and the annexation of Oudh were political factors triggering dissent amongst Indians. Dalhousie’s policy of annexation, the doctrine of lapse or escheat, and the projected removal of the descendants of the Great Mughal from their ancestral palace to the Qutb, near Delhi also angered some people.</a:t>
            </a:r>
            <a:endParaRPr lang="ar-AE" sz="1400" dirty="0">
              <a:solidFill>
                <a:srgbClr val="C00000"/>
              </a:solidFill>
            </a:endParaRPr>
          </a:p>
        </p:txBody>
      </p:sp>
      <p:pic>
        <p:nvPicPr>
          <p:cNvPr id="12" name="Content Placeholder 11" descr="soldiers1.jpg"/>
          <p:cNvPicPr>
            <a:picLocks noGrp="1" noChangeAspect="1"/>
          </p:cNvPicPr>
          <p:nvPr>
            <p:ph sz="half" idx="2"/>
          </p:nvPr>
        </p:nvPicPr>
        <p:blipFill>
          <a:blip r:embed="rId4" cstate="print"/>
          <a:stretch>
            <a:fillRect/>
          </a:stretch>
        </p:blipFill>
        <p:spPr>
          <a:xfrm>
            <a:off x="4648200" y="2301589"/>
            <a:ext cx="4038600" cy="3123184"/>
          </a:xfrm>
        </p:spPr>
      </p:pic>
      <p:sp>
        <p:nvSpPr>
          <p:cNvPr id="8" name="Text Placeholder 7"/>
          <p:cNvSpPr>
            <a:spLocks noGrp="1"/>
          </p:cNvSpPr>
          <p:nvPr>
            <p:ph type="body" idx="4294967295"/>
          </p:nvPr>
        </p:nvSpPr>
        <p:spPr>
          <a:xfrm>
            <a:off x="0" y="1371600"/>
            <a:ext cx="8229600" cy="762000"/>
          </a:xfrm>
        </p:spPr>
        <p:txBody>
          <a:bodyPr/>
          <a:lstStyle/>
          <a:p>
            <a:pPr marL="1108710" lvl="1" indent="-742950"/>
            <a:r>
              <a:rPr lang="en-US" sz="3400" dirty="0" smtClean="0">
                <a:solidFill>
                  <a:srgbClr val="C00000"/>
                </a:solidFill>
              </a:rPr>
              <a:t> The revolt of 1857</a:t>
            </a:r>
            <a:endParaRPr lang="ar-AE" sz="3400" dirty="0">
              <a:solidFill>
                <a:srgbClr val="C00000"/>
              </a:solidFill>
            </a:endParaRPr>
          </a:p>
        </p:txBody>
      </p:sp>
    </p:spTree>
    <p:custDataLst>
      <p:tags r:id="rId1"/>
    </p:custDataLst>
  </p:cSld>
  <p:clrMapOvr>
    <a:masterClrMapping/>
  </p:clrMapOvr>
  <p:transition spd="slow" advTm="157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2000"/>
                                        <p:tgtEl>
                                          <p:spTgt spid="8">
                                            <p:txEl>
                                              <p:pRg st="0" end="0"/>
                                            </p:txEl>
                                          </p:spTgt>
                                        </p:tgtEl>
                                      </p:cBhvr>
                                    </p:animEffect>
                                    <p:anim calcmode="lin" valueType="num">
                                      <p:cBhvr>
                                        <p:cTn id="16"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8">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heel(4)">
                                      <p:cBhvr>
                                        <p:cTn id="23" dur="2000"/>
                                        <p:tgtEl>
                                          <p:spTgt spid="9">
                                            <p:txEl>
                                              <p:pRg st="0" end="0"/>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2000" fill="hold"/>
                                        <p:tgtEl>
                                          <p:spTgt spid="12"/>
                                        </p:tgtEl>
                                        <p:attrNameLst>
                                          <p:attrName>ppt_w</p:attrName>
                                        </p:attrNameLst>
                                      </p:cBhvr>
                                      <p:tavLst>
                                        <p:tav tm="0">
                                          <p:val>
                                            <p:strVal val="#ppt_w+.3"/>
                                          </p:val>
                                        </p:tav>
                                        <p:tav tm="100000">
                                          <p:val>
                                            <p:strVal val="#ppt_w"/>
                                          </p:val>
                                        </p:tav>
                                      </p:tavLst>
                                    </p:anim>
                                    <p:anim calcmode="lin" valueType="num">
                                      <p:cBhvr>
                                        <p:cTn id="27" dur="2000" fill="hold"/>
                                        <p:tgtEl>
                                          <p:spTgt spid="12"/>
                                        </p:tgtEl>
                                        <p:attrNameLst>
                                          <p:attrName>ppt_h</p:attrName>
                                        </p:attrNameLst>
                                      </p:cBhvr>
                                      <p:tavLst>
                                        <p:tav tm="0">
                                          <p:val>
                                            <p:strVal val="#ppt_h"/>
                                          </p:val>
                                        </p:tav>
                                        <p:tav tm="100000">
                                          <p:val>
                                            <p:strVal val="#ppt_h"/>
                                          </p:val>
                                        </p:tav>
                                      </p:tavLst>
                                    </p:anim>
                                    <p:animEffect transition="in" filter="fade">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Content Placeholder 35" descr="81px-Rani_of_jhansi.jpg"/>
          <p:cNvPicPr>
            <a:picLocks noGrp="1" noChangeAspect="1"/>
          </p:cNvPicPr>
          <p:nvPr>
            <p:ph sz="half" idx="1"/>
          </p:nvPr>
        </p:nvPicPr>
        <p:blipFill>
          <a:blip r:embed="rId4" cstate="print"/>
          <a:stretch>
            <a:fillRect/>
          </a:stretch>
        </p:blipFill>
        <p:spPr>
          <a:xfrm>
            <a:off x="838200" y="1066800"/>
            <a:ext cx="3053583" cy="4486129"/>
          </a:xfrm>
        </p:spPr>
      </p:pic>
      <p:pic>
        <p:nvPicPr>
          <p:cNvPr id="38" name="Picture 37" descr="Mangal_pandey_gimp.jpg"/>
          <p:cNvPicPr>
            <a:picLocks noChangeAspect="1"/>
          </p:cNvPicPr>
          <p:nvPr/>
        </p:nvPicPr>
        <p:blipFill>
          <a:blip r:embed="rId5" cstate="print"/>
          <a:stretch>
            <a:fillRect/>
          </a:stretch>
        </p:blipFill>
        <p:spPr>
          <a:xfrm>
            <a:off x="5543550" y="990600"/>
            <a:ext cx="3086100" cy="4495800"/>
          </a:xfrm>
          <a:prstGeom prst="rect">
            <a:avLst/>
          </a:prstGeom>
        </p:spPr>
      </p:pic>
      <p:sp>
        <p:nvSpPr>
          <p:cNvPr id="8" name="TextBox 7"/>
          <p:cNvSpPr txBox="1"/>
          <p:nvPr/>
        </p:nvSpPr>
        <p:spPr>
          <a:xfrm>
            <a:off x="0" y="-1219199"/>
            <a:ext cx="9144000" cy="1015663"/>
          </a:xfrm>
          <a:prstGeom prst="rect">
            <a:avLst/>
          </a:prstGeom>
          <a:noFill/>
        </p:spPr>
        <p:txBody>
          <a:bodyPr wrap="square" rtlCol="0">
            <a:spAutoFit/>
          </a:bodyPr>
          <a:lstStyle/>
          <a:p>
            <a:r>
              <a:rPr lang="en-US" sz="6000" dirty="0" smtClean="0">
                <a:solidFill>
                  <a:srgbClr val="FF0000"/>
                </a:solidFill>
              </a:rPr>
              <a:t>Some leaders of the revolt</a:t>
            </a:r>
            <a:endParaRPr lang="en-US" sz="6000" dirty="0">
              <a:solidFill>
                <a:srgbClr val="FF0000"/>
              </a:solidFill>
            </a:endParaRPr>
          </a:p>
        </p:txBody>
      </p:sp>
      <p:sp>
        <p:nvSpPr>
          <p:cNvPr id="3" name="TextBox 2"/>
          <p:cNvSpPr txBox="1"/>
          <p:nvPr/>
        </p:nvSpPr>
        <p:spPr>
          <a:xfrm>
            <a:off x="609600" y="5638800"/>
            <a:ext cx="3429000" cy="584775"/>
          </a:xfrm>
          <a:prstGeom prst="rect">
            <a:avLst/>
          </a:prstGeom>
          <a:noFill/>
        </p:spPr>
        <p:txBody>
          <a:bodyPr wrap="square" rtlCol="0">
            <a:spAutoFit/>
          </a:bodyPr>
          <a:lstStyle/>
          <a:p>
            <a:r>
              <a:rPr lang="en-US" sz="3200" dirty="0" smtClean="0">
                <a:solidFill>
                  <a:srgbClr val="C00000"/>
                </a:solidFill>
              </a:rPr>
              <a:t>Rani Lakshmi </a:t>
            </a:r>
            <a:r>
              <a:rPr lang="en-US" sz="3200" dirty="0" err="1">
                <a:solidFill>
                  <a:srgbClr val="C00000"/>
                </a:solidFill>
              </a:rPr>
              <a:t>B</a:t>
            </a:r>
            <a:r>
              <a:rPr lang="en-US" sz="3200" dirty="0" err="1" smtClean="0">
                <a:solidFill>
                  <a:srgbClr val="C00000"/>
                </a:solidFill>
              </a:rPr>
              <a:t>ai</a:t>
            </a:r>
            <a:endParaRPr lang="en-US" sz="3200" dirty="0">
              <a:solidFill>
                <a:srgbClr val="C00000"/>
              </a:solidFill>
            </a:endParaRPr>
          </a:p>
        </p:txBody>
      </p:sp>
      <p:sp>
        <p:nvSpPr>
          <p:cNvPr id="4" name="TextBox 3"/>
          <p:cNvSpPr txBox="1"/>
          <p:nvPr/>
        </p:nvSpPr>
        <p:spPr>
          <a:xfrm>
            <a:off x="5486400" y="5715000"/>
            <a:ext cx="3276600" cy="523220"/>
          </a:xfrm>
          <a:prstGeom prst="rect">
            <a:avLst/>
          </a:prstGeom>
          <a:noFill/>
        </p:spPr>
        <p:txBody>
          <a:bodyPr wrap="square" rtlCol="0">
            <a:spAutoFit/>
          </a:bodyPr>
          <a:lstStyle/>
          <a:p>
            <a:r>
              <a:rPr lang="en-US" sz="2800" dirty="0" err="1" smtClean="0">
                <a:solidFill>
                  <a:srgbClr val="C00000"/>
                </a:solidFill>
              </a:rPr>
              <a:t>Mangal</a:t>
            </a:r>
            <a:r>
              <a:rPr lang="en-US" sz="2800" dirty="0" smtClean="0">
                <a:solidFill>
                  <a:srgbClr val="C00000"/>
                </a:solidFill>
              </a:rPr>
              <a:t> </a:t>
            </a:r>
            <a:r>
              <a:rPr lang="en-US" sz="2800" dirty="0" err="1" smtClean="0">
                <a:solidFill>
                  <a:srgbClr val="C00000"/>
                </a:solidFill>
              </a:rPr>
              <a:t>Panday</a:t>
            </a:r>
            <a:endParaRPr lang="en-US" sz="2800" dirty="0">
              <a:solidFill>
                <a:srgbClr val="C00000"/>
              </a:solidFill>
            </a:endParaRPr>
          </a:p>
        </p:txBody>
      </p:sp>
    </p:spTree>
    <p:custDataLst>
      <p:tags r:id="rId1"/>
    </p:custDataLst>
  </p:cSld>
  <p:clrMapOvr>
    <a:masterClrMapping/>
  </p:clrMapOvr>
  <p:transition spd="slow" advTm="73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46945E-18 7.40741E-7 L 0.49167 0.10255 " pathEditMode="relative" rAng="0" ptsTypes="AA">
                                      <p:cBhvr>
                                        <p:cTn id="6" dur="2000" fill="hold"/>
                                        <p:tgtEl>
                                          <p:spTgt spid="8"/>
                                        </p:tgtEl>
                                        <p:attrNameLst>
                                          <p:attrName>ppt_x</p:attrName>
                                          <p:attrName>ppt_y</p:attrName>
                                        </p:attrNameLst>
                                      </p:cBhvr>
                                      <p:rCtr x="24600" y="5100"/>
                                    </p:animMotion>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2000" fill="hold"/>
                                        <p:tgtEl>
                                          <p:spTgt spid="36"/>
                                        </p:tgtEl>
                                        <p:attrNameLst>
                                          <p:attrName>ppt_w</p:attrName>
                                        </p:attrNameLst>
                                      </p:cBhvr>
                                      <p:tavLst>
                                        <p:tav tm="0">
                                          <p:val>
                                            <p:fltVal val="0"/>
                                          </p:val>
                                        </p:tav>
                                        <p:tav tm="100000">
                                          <p:val>
                                            <p:strVal val="#ppt_w"/>
                                          </p:val>
                                        </p:tav>
                                      </p:tavLst>
                                    </p:anim>
                                    <p:anim calcmode="lin" valueType="num">
                                      <p:cBhvr>
                                        <p:cTn id="12" dur="2000" fill="hold"/>
                                        <p:tgtEl>
                                          <p:spTgt spid="36"/>
                                        </p:tgtEl>
                                        <p:attrNameLst>
                                          <p:attrName>ppt_h</p:attrName>
                                        </p:attrNameLst>
                                      </p:cBhvr>
                                      <p:tavLst>
                                        <p:tav tm="0">
                                          <p:val>
                                            <p:fltVal val="0"/>
                                          </p:val>
                                        </p:tav>
                                        <p:tav tm="100000">
                                          <p:val>
                                            <p:strVal val="#ppt_h"/>
                                          </p:val>
                                        </p:tav>
                                      </p:tavLst>
                                    </p:anim>
                                    <p:anim calcmode="lin" valueType="num">
                                      <p:cBhvr>
                                        <p:cTn id="13" dur="2000" fill="hold"/>
                                        <p:tgtEl>
                                          <p:spTgt spid="36"/>
                                        </p:tgtEl>
                                        <p:attrNameLst>
                                          <p:attrName>style.rotation</p:attrName>
                                        </p:attrNameLst>
                                      </p:cBhvr>
                                      <p:tavLst>
                                        <p:tav tm="0">
                                          <p:val>
                                            <p:fltVal val="360"/>
                                          </p:val>
                                        </p:tav>
                                        <p:tav tm="100000">
                                          <p:val>
                                            <p:fltVal val="0"/>
                                          </p:val>
                                        </p:tav>
                                      </p:tavLst>
                                    </p:anim>
                                    <p:animEffect transition="in" filter="fade">
                                      <p:cBhvr>
                                        <p:cTn id="14" dur="2000"/>
                                        <p:tgtEl>
                                          <p:spTgt spid="36"/>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 calcmode="lin" valueType="num">
                                      <p:cBhvr>
                                        <p:cTn id="19" dur="500" fill="hold"/>
                                        <p:tgtEl>
                                          <p:spTgt spid="3"/>
                                        </p:tgtEl>
                                        <p:attrNameLst>
                                          <p:attrName>style.rotation</p:attrName>
                                        </p:attrNameLst>
                                      </p:cBhvr>
                                      <p:tavLst>
                                        <p:tav tm="0">
                                          <p:val>
                                            <p:fltVal val="360"/>
                                          </p:val>
                                        </p:tav>
                                        <p:tav tm="100000">
                                          <p:val>
                                            <p:fltVal val="0"/>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2000" fill="hold"/>
                                        <p:tgtEl>
                                          <p:spTgt spid="38"/>
                                        </p:tgtEl>
                                        <p:attrNameLst>
                                          <p:attrName>ppt_w</p:attrName>
                                        </p:attrNameLst>
                                      </p:cBhvr>
                                      <p:tavLst>
                                        <p:tav tm="0">
                                          <p:val>
                                            <p:fltVal val="0"/>
                                          </p:val>
                                        </p:tav>
                                        <p:tav tm="100000">
                                          <p:val>
                                            <p:strVal val="#ppt_w"/>
                                          </p:val>
                                        </p:tav>
                                      </p:tavLst>
                                    </p:anim>
                                    <p:anim calcmode="lin" valueType="num">
                                      <p:cBhvr>
                                        <p:cTn id="26" dur="2000" fill="hold"/>
                                        <p:tgtEl>
                                          <p:spTgt spid="38"/>
                                        </p:tgtEl>
                                        <p:attrNameLst>
                                          <p:attrName>ppt_h</p:attrName>
                                        </p:attrNameLst>
                                      </p:cBhvr>
                                      <p:tavLst>
                                        <p:tav tm="0">
                                          <p:val>
                                            <p:fltVal val="0"/>
                                          </p:val>
                                        </p:tav>
                                        <p:tav tm="100000">
                                          <p:val>
                                            <p:strVal val="#ppt_h"/>
                                          </p:val>
                                        </p:tav>
                                      </p:tavLst>
                                    </p:anim>
                                    <p:anim calcmode="lin" valueType="num">
                                      <p:cBhvr>
                                        <p:cTn id="27" dur="2000" fill="hold"/>
                                        <p:tgtEl>
                                          <p:spTgt spid="38"/>
                                        </p:tgtEl>
                                        <p:attrNameLst>
                                          <p:attrName>style.rotation</p:attrName>
                                        </p:attrNameLst>
                                      </p:cBhvr>
                                      <p:tavLst>
                                        <p:tav tm="0">
                                          <p:val>
                                            <p:fltVal val="360"/>
                                          </p:val>
                                        </p:tav>
                                        <p:tav tm="100000">
                                          <p:val>
                                            <p:fltVal val="0"/>
                                          </p:val>
                                        </p:tav>
                                      </p:tavLst>
                                    </p:anim>
                                    <p:animEffect transition="in" filter="fade">
                                      <p:cBhvr>
                                        <p:cTn id="28" dur="2000"/>
                                        <p:tgtEl>
                                          <p:spTgt spid="38"/>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Content Placeholder 3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29260" y="1219200"/>
            <a:ext cx="2370480" cy="3692338"/>
          </a:xfrm>
        </p:spPr>
      </p:pic>
      <p:pic>
        <p:nvPicPr>
          <p:cNvPr id="39" name="Picture 38" descr="Nana-Sahib_12791.jpg"/>
          <p:cNvPicPr>
            <a:picLocks noChangeAspect="1"/>
          </p:cNvPicPr>
          <p:nvPr/>
        </p:nvPicPr>
        <p:blipFill>
          <a:blip r:embed="rId5" cstate="print"/>
          <a:stretch>
            <a:fillRect/>
          </a:stretch>
        </p:blipFill>
        <p:spPr>
          <a:xfrm>
            <a:off x="3429000" y="1219200"/>
            <a:ext cx="2505075" cy="3733800"/>
          </a:xfrm>
          <a:prstGeom prst="rect">
            <a:avLst/>
          </a:prstGeom>
        </p:spPr>
      </p:pic>
      <p:pic>
        <p:nvPicPr>
          <p:cNvPr id="41" name="Picture 40" descr="kan bahadu.jpg"/>
          <p:cNvPicPr>
            <a:picLocks noChangeAspect="1"/>
          </p:cNvPicPr>
          <p:nvPr/>
        </p:nvPicPr>
        <p:blipFill>
          <a:blip r:embed="rId6" cstate="print"/>
          <a:stretch>
            <a:fillRect/>
          </a:stretch>
        </p:blipFill>
        <p:spPr>
          <a:xfrm>
            <a:off x="6172200" y="1219200"/>
            <a:ext cx="2667000" cy="3733800"/>
          </a:xfrm>
          <a:prstGeom prst="rect">
            <a:avLst/>
          </a:prstGeom>
        </p:spPr>
      </p:pic>
      <p:sp>
        <p:nvSpPr>
          <p:cNvPr id="8" name="TextBox 7"/>
          <p:cNvSpPr txBox="1"/>
          <p:nvPr/>
        </p:nvSpPr>
        <p:spPr>
          <a:xfrm>
            <a:off x="0" y="-990599"/>
            <a:ext cx="9144000" cy="1015663"/>
          </a:xfrm>
          <a:prstGeom prst="rect">
            <a:avLst/>
          </a:prstGeom>
          <a:noFill/>
        </p:spPr>
        <p:txBody>
          <a:bodyPr wrap="square" rtlCol="0">
            <a:spAutoFit/>
          </a:bodyPr>
          <a:lstStyle/>
          <a:p>
            <a:r>
              <a:rPr lang="en-US" sz="6000" dirty="0" smtClean="0">
                <a:solidFill>
                  <a:srgbClr val="FF0000"/>
                </a:solidFill>
              </a:rPr>
              <a:t>Some leaders of the revolt</a:t>
            </a:r>
            <a:endParaRPr lang="en-US" sz="6000" dirty="0">
              <a:solidFill>
                <a:srgbClr val="FF0000"/>
              </a:solidFill>
            </a:endParaRPr>
          </a:p>
        </p:txBody>
      </p:sp>
      <p:sp>
        <p:nvSpPr>
          <p:cNvPr id="2" name="TextBox 1"/>
          <p:cNvSpPr txBox="1"/>
          <p:nvPr/>
        </p:nvSpPr>
        <p:spPr>
          <a:xfrm>
            <a:off x="228600" y="5105400"/>
            <a:ext cx="2743200" cy="1077218"/>
          </a:xfrm>
          <a:prstGeom prst="rect">
            <a:avLst/>
          </a:prstGeom>
          <a:noFill/>
        </p:spPr>
        <p:txBody>
          <a:bodyPr wrap="square" rtlCol="0">
            <a:spAutoFit/>
          </a:bodyPr>
          <a:lstStyle/>
          <a:p>
            <a:pPr algn="ctr"/>
            <a:r>
              <a:rPr lang="en-US" sz="3200" dirty="0" err="1" smtClean="0">
                <a:solidFill>
                  <a:srgbClr val="C00000"/>
                </a:solidFill>
              </a:rPr>
              <a:t>Bahadur</a:t>
            </a:r>
            <a:r>
              <a:rPr lang="en-US" sz="3200" dirty="0" smtClean="0">
                <a:solidFill>
                  <a:srgbClr val="C00000"/>
                </a:solidFill>
              </a:rPr>
              <a:t> shah </a:t>
            </a:r>
            <a:r>
              <a:rPr lang="en-US" sz="3200" dirty="0" err="1" smtClean="0">
                <a:solidFill>
                  <a:srgbClr val="C00000"/>
                </a:solidFill>
              </a:rPr>
              <a:t>Zafar</a:t>
            </a:r>
            <a:endParaRPr lang="en-US" sz="3200" dirty="0">
              <a:solidFill>
                <a:srgbClr val="C00000"/>
              </a:solidFill>
            </a:endParaRPr>
          </a:p>
        </p:txBody>
      </p:sp>
      <p:sp>
        <p:nvSpPr>
          <p:cNvPr id="3" name="TextBox 2"/>
          <p:cNvSpPr txBox="1"/>
          <p:nvPr/>
        </p:nvSpPr>
        <p:spPr>
          <a:xfrm>
            <a:off x="3429000" y="5105400"/>
            <a:ext cx="2505075" cy="584775"/>
          </a:xfrm>
          <a:prstGeom prst="rect">
            <a:avLst/>
          </a:prstGeom>
          <a:noFill/>
        </p:spPr>
        <p:txBody>
          <a:bodyPr wrap="square" rtlCol="0">
            <a:spAutoFit/>
          </a:bodyPr>
          <a:lstStyle/>
          <a:p>
            <a:pPr algn="ctr"/>
            <a:r>
              <a:rPr lang="en-US" sz="3200" dirty="0" smtClean="0">
                <a:solidFill>
                  <a:srgbClr val="C00000"/>
                </a:solidFill>
              </a:rPr>
              <a:t>Nana Sahib</a:t>
            </a:r>
            <a:endParaRPr lang="en-US" sz="3200" dirty="0">
              <a:solidFill>
                <a:srgbClr val="C00000"/>
              </a:solidFill>
            </a:endParaRPr>
          </a:p>
        </p:txBody>
      </p:sp>
      <p:sp>
        <p:nvSpPr>
          <p:cNvPr id="7" name="TextBox 6"/>
          <p:cNvSpPr txBox="1"/>
          <p:nvPr/>
        </p:nvSpPr>
        <p:spPr>
          <a:xfrm>
            <a:off x="6172200" y="5105400"/>
            <a:ext cx="2667000" cy="584775"/>
          </a:xfrm>
          <a:prstGeom prst="rect">
            <a:avLst/>
          </a:prstGeom>
          <a:noFill/>
        </p:spPr>
        <p:txBody>
          <a:bodyPr wrap="square" rtlCol="0">
            <a:spAutoFit/>
          </a:bodyPr>
          <a:lstStyle/>
          <a:p>
            <a:pPr algn="ctr"/>
            <a:r>
              <a:rPr lang="en-US" sz="3200" dirty="0" err="1" smtClean="0">
                <a:solidFill>
                  <a:srgbClr val="C00000"/>
                </a:solidFill>
              </a:rPr>
              <a:t>Tantia</a:t>
            </a:r>
            <a:r>
              <a:rPr lang="en-US" sz="3200" dirty="0" smtClean="0">
                <a:solidFill>
                  <a:srgbClr val="C00000"/>
                </a:solidFill>
              </a:rPr>
              <a:t> Tope</a:t>
            </a:r>
            <a:endParaRPr lang="en-US" sz="3200" dirty="0">
              <a:solidFill>
                <a:srgbClr val="C00000"/>
              </a:solidFill>
            </a:endParaRPr>
          </a:p>
        </p:txBody>
      </p:sp>
    </p:spTree>
    <p:custDataLst>
      <p:tags r:id="rId1"/>
    </p:custDataLst>
    <p:extLst>
      <p:ext uri="{BB962C8B-B14F-4D97-AF65-F5344CB8AC3E}">
        <p14:creationId xmlns:p14="http://schemas.microsoft.com/office/powerpoint/2010/main" val="2731578713"/>
      </p:ext>
    </p:extLst>
  </p:cSld>
  <p:clrMapOvr>
    <a:masterClrMapping/>
  </p:clrMapOvr>
  <p:transition spd="slow" advTm="131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46945E-18 7.40741E-7 L 0.49167 0.10255 " pathEditMode="relative" rAng="0" ptsTypes="AA">
                                      <p:cBhvr>
                                        <p:cTn id="6" dur="2000" fill="hold"/>
                                        <p:tgtEl>
                                          <p:spTgt spid="8"/>
                                        </p:tgtEl>
                                        <p:attrNameLst>
                                          <p:attrName>ppt_x</p:attrName>
                                          <p:attrName>ppt_y</p:attrName>
                                        </p:attrNameLst>
                                      </p:cBhvr>
                                      <p:rCtr x="24600" y="5100"/>
                                    </p:animMotion>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2000" fill="hold"/>
                                        <p:tgtEl>
                                          <p:spTgt spid="37"/>
                                        </p:tgtEl>
                                        <p:attrNameLst>
                                          <p:attrName>ppt_w</p:attrName>
                                        </p:attrNameLst>
                                      </p:cBhvr>
                                      <p:tavLst>
                                        <p:tav tm="0">
                                          <p:val>
                                            <p:fltVal val="0"/>
                                          </p:val>
                                        </p:tav>
                                        <p:tav tm="100000">
                                          <p:val>
                                            <p:strVal val="#ppt_w"/>
                                          </p:val>
                                        </p:tav>
                                      </p:tavLst>
                                    </p:anim>
                                    <p:anim calcmode="lin" valueType="num">
                                      <p:cBhvr>
                                        <p:cTn id="12" dur="2000" fill="hold"/>
                                        <p:tgtEl>
                                          <p:spTgt spid="37"/>
                                        </p:tgtEl>
                                        <p:attrNameLst>
                                          <p:attrName>ppt_h</p:attrName>
                                        </p:attrNameLst>
                                      </p:cBhvr>
                                      <p:tavLst>
                                        <p:tav tm="0">
                                          <p:val>
                                            <p:fltVal val="0"/>
                                          </p:val>
                                        </p:tav>
                                        <p:tav tm="100000">
                                          <p:val>
                                            <p:strVal val="#ppt_h"/>
                                          </p:val>
                                        </p:tav>
                                      </p:tavLst>
                                    </p:anim>
                                    <p:anim calcmode="lin" valueType="num">
                                      <p:cBhvr>
                                        <p:cTn id="13" dur="2000" fill="hold"/>
                                        <p:tgtEl>
                                          <p:spTgt spid="37"/>
                                        </p:tgtEl>
                                        <p:attrNameLst>
                                          <p:attrName>style.rotation</p:attrName>
                                        </p:attrNameLst>
                                      </p:cBhvr>
                                      <p:tavLst>
                                        <p:tav tm="0">
                                          <p:val>
                                            <p:fltVal val="360"/>
                                          </p:val>
                                        </p:tav>
                                        <p:tav tm="100000">
                                          <p:val>
                                            <p:fltVal val="0"/>
                                          </p:val>
                                        </p:tav>
                                      </p:tavLst>
                                    </p:anim>
                                    <p:animEffect transition="in" filter="fade">
                                      <p:cBhvr>
                                        <p:cTn id="14" dur="2000"/>
                                        <p:tgtEl>
                                          <p:spTgt spid="37"/>
                                        </p:tgtEl>
                                      </p:cBhvr>
                                    </p:animEffect>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2000"/>
                                        <p:tgtEl>
                                          <p:spTgt spid="39"/>
                                        </p:tgtEl>
                                      </p:cBhvr>
                                    </p:animEffect>
                                    <p:anim calcmode="lin" valueType="num">
                                      <p:cBhvr>
                                        <p:cTn id="27" dur="2000" fill="hold"/>
                                        <p:tgtEl>
                                          <p:spTgt spid="39"/>
                                        </p:tgtEl>
                                        <p:attrNameLst>
                                          <p:attrName>style.rotation</p:attrName>
                                        </p:attrNameLst>
                                      </p:cBhvr>
                                      <p:tavLst>
                                        <p:tav tm="0">
                                          <p:val>
                                            <p:fltVal val="720"/>
                                          </p:val>
                                        </p:tav>
                                        <p:tav tm="100000">
                                          <p:val>
                                            <p:fltVal val="0"/>
                                          </p:val>
                                        </p:tav>
                                      </p:tavLst>
                                    </p:anim>
                                    <p:anim calcmode="lin" valueType="num">
                                      <p:cBhvr>
                                        <p:cTn id="28" dur="2000" fill="hold"/>
                                        <p:tgtEl>
                                          <p:spTgt spid="39"/>
                                        </p:tgtEl>
                                        <p:attrNameLst>
                                          <p:attrName>ppt_h</p:attrName>
                                        </p:attrNameLst>
                                      </p:cBhvr>
                                      <p:tavLst>
                                        <p:tav tm="0">
                                          <p:val>
                                            <p:fltVal val="0"/>
                                          </p:val>
                                        </p:tav>
                                        <p:tav tm="100000">
                                          <p:val>
                                            <p:strVal val="#ppt_h"/>
                                          </p:val>
                                        </p:tav>
                                      </p:tavLst>
                                    </p:anim>
                                    <p:anim calcmode="lin" valueType="num">
                                      <p:cBhvr>
                                        <p:cTn id="29" dur="2000" fill="hold"/>
                                        <p:tgtEl>
                                          <p:spTgt spid="39"/>
                                        </p:tgtEl>
                                        <p:attrNameLst>
                                          <p:attrName>ppt_w</p:attrName>
                                        </p:attrNameLst>
                                      </p:cBhvr>
                                      <p:tavLst>
                                        <p:tav tm="0">
                                          <p:val>
                                            <p:fltVal val="0"/>
                                          </p:val>
                                        </p:tav>
                                        <p:tav tm="100000">
                                          <p:val>
                                            <p:strVal val="#ppt_w"/>
                                          </p:val>
                                        </p:tav>
                                      </p:tavLst>
                                    </p:anim>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 calcmode="lin" valueType="num">
                                      <p:cBhvr>
                                        <p:cTn id="35" dur="500" fill="hold"/>
                                        <p:tgtEl>
                                          <p:spTgt spid="3"/>
                                        </p:tgtEl>
                                        <p:attrNameLst>
                                          <p:attrName>style.rotation</p:attrName>
                                        </p:attrNameLst>
                                      </p:cBhvr>
                                      <p:tavLst>
                                        <p:tav tm="0">
                                          <p:val>
                                            <p:fltVal val="360"/>
                                          </p:val>
                                        </p:tav>
                                        <p:tav tm="100000">
                                          <p:val>
                                            <p:fltVal val="0"/>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2000" fill="hold"/>
                                        <p:tgtEl>
                                          <p:spTgt spid="41"/>
                                        </p:tgtEl>
                                        <p:attrNameLst>
                                          <p:attrName>ppt_w</p:attrName>
                                        </p:attrNameLst>
                                      </p:cBhvr>
                                      <p:tavLst>
                                        <p:tav tm="0">
                                          <p:val>
                                            <p:fltVal val="0"/>
                                          </p:val>
                                        </p:tav>
                                        <p:tav tm="100000">
                                          <p:val>
                                            <p:strVal val="#ppt_w"/>
                                          </p:val>
                                        </p:tav>
                                      </p:tavLst>
                                    </p:anim>
                                    <p:anim calcmode="lin" valueType="num">
                                      <p:cBhvr>
                                        <p:cTn id="42" dur="2000" fill="hold"/>
                                        <p:tgtEl>
                                          <p:spTgt spid="41"/>
                                        </p:tgtEl>
                                        <p:attrNameLst>
                                          <p:attrName>ppt_h</p:attrName>
                                        </p:attrNameLst>
                                      </p:cBhvr>
                                      <p:tavLst>
                                        <p:tav tm="0">
                                          <p:val>
                                            <p:fltVal val="0"/>
                                          </p:val>
                                        </p:tav>
                                        <p:tav tm="100000">
                                          <p:val>
                                            <p:strVal val="#ppt_h"/>
                                          </p:val>
                                        </p:tav>
                                      </p:tavLst>
                                    </p:anim>
                                    <p:anim calcmode="lin" valueType="num">
                                      <p:cBhvr>
                                        <p:cTn id="43" dur="2000" fill="hold"/>
                                        <p:tgtEl>
                                          <p:spTgt spid="41"/>
                                        </p:tgtEl>
                                        <p:attrNameLst>
                                          <p:attrName>style.rotation</p:attrName>
                                        </p:attrNameLst>
                                      </p:cBhvr>
                                      <p:tavLst>
                                        <p:tav tm="0">
                                          <p:val>
                                            <p:fltVal val="360"/>
                                          </p:val>
                                        </p:tav>
                                        <p:tav tm="100000">
                                          <p:val>
                                            <p:fltVal val="0"/>
                                          </p:val>
                                        </p:tav>
                                      </p:tavLst>
                                    </p:anim>
                                    <p:animEffect transition="in" filter="fade">
                                      <p:cBhvr>
                                        <p:cTn id="44" dur="2000"/>
                                        <p:tgtEl>
                                          <p:spTgt spid="41"/>
                                        </p:tgtEl>
                                      </p:cBhvr>
                                    </p:animEffect>
                                  </p:childTnLst>
                                </p:cTn>
                              </p:par>
                            </p:childTnLst>
                          </p:cTn>
                        </p:par>
                        <p:par>
                          <p:cTn id="45" fill="hold">
                            <p:stCondLst>
                              <p:cond delay="2000"/>
                            </p:stCondLst>
                            <p:childTnLst>
                              <p:par>
                                <p:cTn id="46" presetID="49" presetClass="entr" presetSubtype="0" decel="10000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 calcmode="lin" valueType="num">
                                      <p:cBhvr>
                                        <p:cTn id="50" dur="500" fill="hold"/>
                                        <p:tgtEl>
                                          <p:spTgt spid="7"/>
                                        </p:tgtEl>
                                        <p:attrNameLst>
                                          <p:attrName>style.rotation</p:attrName>
                                        </p:attrNameLst>
                                      </p:cBhvr>
                                      <p:tavLst>
                                        <p:tav tm="0">
                                          <p:val>
                                            <p:fltVal val="360"/>
                                          </p:val>
                                        </p:tav>
                                        <p:tav tm="100000">
                                          <p:val>
                                            <p:fltVal val="0"/>
                                          </p:val>
                                        </p:tav>
                                      </p:tavLst>
                                    </p:anim>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762000"/>
          </a:xfrm>
        </p:spPr>
        <p:txBody>
          <a:bodyPr>
            <a:normAutofit/>
          </a:bodyPr>
          <a:lstStyle/>
          <a:p>
            <a:pPr rtl="0"/>
            <a:r>
              <a:rPr lang="en-US" dirty="0" smtClean="0">
                <a:solidFill>
                  <a:srgbClr val="C00000"/>
                </a:solidFill>
              </a:rPr>
              <a:t>Centers of revolts</a:t>
            </a:r>
            <a:endParaRPr lang="en-US" dirty="0">
              <a:solidFill>
                <a:srgbClr val="C00000"/>
              </a:solidFill>
            </a:endParaRPr>
          </a:p>
        </p:txBody>
      </p:sp>
      <p:sp>
        <p:nvSpPr>
          <p:cNvPr id="5" name="Text Placeholder 4"/>
          <p:cNvSpPr>
            <a:spLocks noGrp="1"/>
          </p:cNvSpPr>
          <p:nvPr>
            <p:ph sz="half" idx="1"/>
          </p:nvPr>
        </p:nvSpPr>
        <p:spPr/>
        <p:txBody>
          <a:bodyPr/>
          <a:lstStyle/>
          <a:p>
            <a:endParaRPr lang="en-US" dirty="0" smtClean="0"/>
          </a:p>
          <a:p>
            <a:pPr algn="l" rtl="0">
              <a:buNone/>
            </a:pPr>
            <a:r>
              <a:rPr lang="en-US" sz="3600" dirty="0" smtClean="0"/>
              <a:t> </a:t>
            </a:r>
            <a:endParaRPr lang="ar-AE" sz="3600" dirty="0"/>
          </a:p>
        </p:txBody>
      </p:sp>
      <p:graphicFrame>
        <p:nvGraphicFramePr>
          <p:cNvPr id="15" name="Content Placeholder 14"/>
          <p:cNvGraphicFramePr>
            <a:graphicFrameLocks noGrp="1"/>
          </p:cNvGraphicFramePr>
          <p:nvPr>
            <p:ph sz="half" idx="2"/>
          </p:nvPr>
        </p:nvGraphicFramePr>
        <p:xfrm>
          <a:off x="457200" y="1676400"/>
          <a:ext cx="8402638" cy="4480560"/>
        </p:xfrm>
        <a:graphic>
          <a:graphicData uri="http://schemas.openxmlformats.org/drawingml/2006/table">
            <a:tbl>
              <a:tblPr rtl="1" firstRow="1" bandRow="1">
                <a:tableStyleId>{616DA210-FB5B-4158-B5E0-FEB733F419BA}</a:tableStyleId>
              </a:tblPr>
              <a:tblGrid>
                <a:gridCol w="7376782"/>
                <a:gridCol w="1025856"/>
              </a:tblGrid>
              <a:tr h="457200">
                <a:tc>
                  <a:txBody>
                    <a:bodyPr/>
                    <a:lstStyle/>
                    <a:p>
                      <a:pPr algn="l" rtl="0"/>
                      <a:r>
                        <a:rPr lang="en-US" sz="3600" b="0" dirty="0" smtClean="0">
                          <a:solidFill>
                            <a:srgbClr val="C00000"/>
                          </a:solidFill>
                          <a:latin typeface="+mj-lt"/>
                        </a:rPr>
                        <a:t>Delhi</a:t>
                      </a:r>
                      <a:endParaRPr lang="ar-AE" sz="3600" b="0" dirty="0">
                        <a:solidFill>
                          <a:srgbClr val="C00000"/>
                        </a:solidFill>
                        <a:latin typeface="+mj-lt"/>
                      </a:endParaRPr>
                    </a:p>
                  </a:txBody>
                  <a:tcPr/>
                </a:tc>
                <a:tc>
                  <a:txBody>
                    <a:bodyPr/>
                    <a:lstStyle/>
                    <a:p>
                      <a:pPr algn="l" rtl="0"/>
                      <a:r>
                        <a:rPr lang="en-US" sz="3600" b="0" dirty="0" smtClean="0">
                          <a:solidFill>
                            <a:srgbClr val="7030A0"/>
                          </a:solidFill>
                          <a:latin typeface="+mj-lt"/>
                        </a:rPr>
                        <a:t>1.</a:t>
                      </a:r>
                      <a:endParaRPr lang="ar-AE" sz="3600" b="0" dirty="0">
                        <a:solidFill>
                          <a:srgbClr val="7030A0"/>
                        </a:solidFill>
                        <a:latin typeface="+mj-lt"/>
                      </a:endParaRPr>
                    </a:p>
                  </a:txBody>
                  <a:tcPr/>
                </a:tc>
              </a:tr>
              <a:tr h="474133">
                <a:tc>
                  <a:txBody>
                    <a:bodyPr/>
                    <a:lstStyle/>
                    <a:p>
                      <a:pPr algn="l" rtl="0"/>
                      <a:r>
                        <a:rPr lang="en-US" sz="3600" dirty="0" smtClean="0">
                          <a:solidFill>
                            <a:srgbClr val="C00000"/>
                          </a:solidFill>
                          <a:latin typeface="+mj-lt"/>
                        </a:rPr>
                        <a:t>Meerut</a:t>
                      </a:r>
                      <a:endParaRPr lang="ar-AE" sz="3600" dirty="0">
                        <a:solidFill>
                          <a:srgbClr val="C00000"/>
                        </a:solidFill>
                        <a:latin typeface="+mj-lt"/>
                      </a:endParaRPr>
                    </a:p>
                  </a:txBody>
                  <a:tcPr/>
                </a:tc>
                <a:tc>
                  <a:txBody>
                    <a:bodyPr/>
                    <a:lstStyle/>
                    <a:p>
                      <a:pPr algn="l" rtl="0"/>
                      <a:r>
                        <a:rPr lang="en-US" sz="3600" dirty="0" smtClean="0">
                          <a:solidFill>
                            <a:srgbClr val="7030A0"/>
                          </a:solidFill>
                          <a:latin typeface="+mj-lt"/>
                        </a:rPr>
                        <a:t>2.</a:t>
                      </a:r>
                      <a:endParaRPr lang="ar-AE" sz="3600" dirty="0">
                        <a:solidFill>
                          <a:srgbClr val="7030A0"/>
                        </a:solidFill>
                        <a:latin typeface="+mj-lt"/>
                      </a:endParaRPr>
                    </a:p>
                  </a:txBody>
                  <a:tcPr/>
                </a:tc>
              </a:tr>
              <a:tr h="474133">
                <a:tc>
                  <a:txBody>
                    <a:bodyPr/>
                    <a:lstStyle/>
                    <a:p>
                      <a:pPr algn="l" rtl="0"/>
                      <a:r>
                        <a:rPr lang="en-US" sz="3600" noProof="0" dirty="0" smtClean="0">
                          <a:solidFill>
                            <a:srgbClr val="C00000"/>
                          </a:solidFill>
                          <a:latin typeface="+mj-lt"/>
                        </a:rPr>
                        <a:t>Lucknow</a:t>
                      </a:r>
                      <a:endParaRPr lang="en-US" sz="3600" noProof="0" dirty="0">
                        <a:solidFill>
                          <a:srgbClr val="C00000"/>
                        </a:solidFill>
                        <a:latin typeface="+mj-lt"/>
                      </a:endParaRPr>
                    </a:p>
                  </a:txBody>
                  <a:tcPr/>
                </a:tc>
                <a:tc>
                  <a:txBody>
                    <a:bodyPr/>
                    <a:lstStyle/>
                    <a:p>
                      <a:pPr algn="l" rtl="0"/>
                      <a:r>
                        <a:rPr lang="en-US" sz="3600" dirty="0" smtClean="0">
                          <a:solidFill>
                            <a:srgbClr val="7030A0"/>
                          </a:solidFill>
                          <a:latin typeface="+mj-lt"/>
                        </a:rPr>
                        <a:t>3.</a:t>
                      </a:r>
                      <a:endParaRPr lang="ar-AE" sz="3600" dirty="0">
                        <a:solidFill>
                          <a:srgbClr val="7030A0"/>
                        </a:solidFill>
                        <a:latin typeface="+mj-lt"/>
                      </a:endParaRPr>
                    </a:p>
                  </a:txBody>
                  <a:tcPr/>
                </a:tc>
              </a:tr>
              <a:tr h="474133">
                <a:tc>
                  <a:txBody>
                    <a:bodyPr/>
                    <a:lstStyle/>
                    <a:p>
                      <a:pPr algn="l" rtl="0"/>
                      <a:r>
                        <a:rPr lang="en-US" sz="3600" dirty="0" smtClean="0">
                          <a:solidFill>
                            <a:srgbClr val="C00000"/>
                          </a:solidFill>
                          <a:latin typeface="+mj-lt"/>
                        </a:rPr>
                        <a:t>Kanpur</a:t>
                      </a:r>
                      <a:endParaRPr lang="ar-AE" sz="3600" dirty="0">
                        <a:solidFill>
                          <a:srgbClr val="C00000"/>
                        </a:solidFill>
                        <a:latin typeface="+mj-lt"/>
                      </a:endParaRPr>
                    </a:p>
                  </a:txBody>
                  <a:tcPr/>
                </a:tc>
                <a:tc>
                  <a:txBody>
                    <a:bodyPr/>
                    <a:lstStyle/>
                    <a:p>
                      <a:pPr algn="l" rtl="0"/>
                      <a:r>
                        <a:rPr lang="en-US" sz="3600" dirty="0" smtClean="0">
                          <a:solidFill>
                            <a:srgbClr val="7030A0"/>
                          </a:solidFill>
                          <a:latin typeface="+mj-lt"/>
                        </a:rPr>
                        <a:t>4.</a:t>
                      </a:r>
                      <a:endParaRPr lang="ar-AE" sz="3600" dirty="0">
                        <a:solidFill>
                          <a:srgbClr val="7030A0"/>
                        </a:solidFill>
                        <a:latin typeface="+mj-lt"/>
                      </a:endParaRPr>
                    </a:p>
                  </a:txBody>
                  <a:tcPr/>
                </a:tc>
              </a:tr>
              <a:tr h="474133">
                <a:tc>
                  <a:txBody>
                    <a:bodyPr/>
                    <a:lstStyle/>
                    <a:p>
                      <a:pPr algn="l" rtl="0"/>
                      <a:r>
                        <a:rPr lang="en-US" sz="3600" dirty="0" smtClean="0">
                          <a:solidFill>
                            <a:srgbClr val="C00000"/>
                          </a:solidFill>
                          <a:latin typeface="+mj-lt"/>
                        </a:rPr>
                        <a:t>Jhansi</a:t>
                      </a:r>
                      <a:endParaRPr lang="ar-AE" sz="3600" dirty="0">
                        <a:solidFill>
                          <a:srgbClr val="C00000"/>
                        </a:solidFill>
                        <a:latin typeface="+mj-lt"/>
                      </a:endParaRPr>
                    </a:p>
                  </a:txBody>
                  <a:tcPr/>
                </a:tc>
                <a:tc>
                  <a:txBody>
                    <a:bodyPr/>
                    <a:lstStyle/>
                    <a:p>
                      <a:pPr algn="l" rtl="0"/>
                      <a:r>
                        <a:rPr lang="en-US" sz="3600" dirty="0" smtClean="0">
                          <a:solidFill>
                            <a:srgbClr val="7030A0"/>
                          </a:solidFill>
                          <a:latin typeface="+mj-lt"/>
                        </a:rPr>
                        <a:t>5.</a:t>
                      </a:r>
                      <a:endParaRPr lang="ar-AE" sz="3600" dirty="0">
                        <a:solidFill>
                          <a:srgbClr val="7030A0"/>
                        </a:solidFill>
                        <a:latin typeface="+mj-lt"/>
                      </a:endParaRPr>
                    </a:p>
                  </a:txBody>
                  <a:tcPr/>
                </a:tc>
              </a:tr>
              <a:tr h="474133">
                <a:tc>
                  <a:txBody>
                    <a:bodyPr/>
                    <a:lstStyle/>
                    <a:p>
                      <a:pPr algn="l" rtl="0"/>
                      <a:r>
                        <a:rPr lang="en-US" sz="3600" dirty="0" smtClean="0">
                          <a:solidFill>
                            <a:srgbClr val="C00000"/>
                          </a:solidFill>
                          <a:latin typeface="+mj-lt"/>
                        </a:rPr>
                        <a:t>Arrah</a:t>
                      </a:r>
                      <a:endParaRPr lang="ar-AE" sz="3600" dirty="0">
                        <a:solidFill>
                          <a:srgbClr val="C00000"/>
                        </a:solidFill>
                        <a:latin typeface="+mj-lt"/>
                      </a:endParaRPr>
                    </a:p>
                  </a:txBody>
                  <a:tcPr/>
                </a:tc>
                <a:tc>
                  <a:txBody>
                    <a:bodyPr/>
                    <a:lstStyle/>
                    <a:p>
                      <a:pPr algn="l" rtl="0"/>
                      <a:r>
                        <a:rPr lang="en-US" sz="3600" dirty="0" smtClean="0">
                          <a:solidFill>
                            <a:srgbClr val="7030A0"/>
                          </a:solidFill>
                          <a:latin typeface="+mj-lt"/>
                        </a:rPr>
                        <a:t>6.</a:t>
                      </a:r>
                      <a:endParaRPr lang="ar-AE" sz="3600" dirty="0">
                        <a:solidFill>
                          <a:srgbClr val="7030A0"/>
                        </a:solidFill>
                        <a:latin typeface="+mj-lt"/>
                      </a:endParaRPr>
                    </a:p>
                  </a:txBody>
                  <a:tcPr/>
                </a:tc>
              </a:tr>
              <a:tr h="474133">
                <a:tc>
                  <a:txBody>
                    <a:bodyPr/>
                    <a:lstStyle/>
                    <a:p>
                      <a:pPr algn="l" rtl="0"/>
                      <a:r>
                        <a:rPr lang="en-US" sz="3600" dirty="0" smtClean="0">
                          <a:solidFill>
                            <a:srgbClr val="C00000"/>
                          </a:solidFill>
                          <a:latin typeface="+mj-lt"/>
                        </a:rPr>
                        <a:t>Bareily</a:t>
                      </a:r>
                      <a:endParaRPr lang="ar-AE" sz="3600" dirty="0">
                        <a:solidFill>
                          <a:srgbClr val="C00000"/>
                        </a:solidFill>
                        <a:latin typeface="+mj-lt"/>
                      </a:endParaRPr>
                    </a:p>
                  </a:txBody>
                  <a:tcPr/>
                </a:tc>
                <a:tc>
                  <a:txBody>
                    <a:bodyPr/>
                    <a:lstStyle/>
                    <a:p>
                      <a:pPr algn="l" rtl="0"/>
                      <a:r>
                        <a:rPr lang="en-US" sz="3600" dirty="0" smtClean="0">
                          <a:solidFill>
                            <a:srgbClr val="7030A0"/>
                          </a:solidFill>
                          <a:latin typeface="+mj-lt"/>
                        </a:rPr>
                        <a:t>7.</a:t>
                      </a:r>
                      <a:endParaRPr lang="ar-AE" sz="3600" dirty="0">
                        <a:solidFill>
                          <a:srgbClr val="7030A0"/>
                        </a:solidFill>
                        <a:latin typeface="+mj-lt"/>
                      </a:endParaRPr>
                    </a:p>
                  </a:txBody>
                  <a:tcPr/>
                </a:tc>
              </a:tr>
            </a:tbl>
          </a:graphicData>
        </a:graphic>
      </p:graphicFrame>
    </p:spTree>
  </p:cSld>
  <p:clrMapOvr>
    <a:masterClrMapping/>
  </p:clrMapOvr>
  <p:transition spd="slow" advTm="715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25"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371600"/>
            <a:ext cx="8915400" cy="838200"/>
          </a:xfrm>
        </p:spPr>
        <p:txBody>
          <a:bodyPr>
            <a:normAutofit fontScale="90000"/>
          </a:bodyPr>
          <a:lstStyle/>
          <a:p>
            <a:r>
              <a:rPr lang="en-US" dirty="0" smtClean="0">
                <a:solidFill>
                  <a:srgbClr val="FF0000"/>
                </a:solidFill>
              </a:rPr>
              <a:t>The birth of Indian National Congress</a:t>
            </a:r>
            <a:endParaRPr lang="ar-AE" dirty="0">
              <a:solidFill>
                <a:srgbClr val="FF0000"/>
              </a:solidFill>
            </a:endParaRPr>
          </a:p>
        </p:txBody>
      </p:sp>
      <p:sp>
        <p:nvSpPr>
          <p:cNvPr id="2" name="Content Placeholder 1"/>
          <p:cNvSpPr>
            <a:spLocks noGrp="1"/>
          </p:cNvSpPr>
          <p:nvPr>
            <p:ph idx="1"/>
          </p:nvPr>
        </p:nvSpPr>
        <p:spPr>
          <a:xfrm>
            <a:off x="0" y="0"/>
            <a:ext cx="4724400" cy="6858000"/>
          </a:xfrm>
        </p:spPr>
        <p:txBody>
          <a:bodyPr>
            <a:normAutofit fontScale="92500" lnSpcReduction="10000"/>
          </a:bodyPr>
          <a:lstStyle/>
          <a:p>
            <a:pPr marL="0" indent="0" algn="l" rtl="0">
              <a:buNone/>
            </a:pPr>
            <a:r>
              <a:rPr lang="en-US" dirty="0" smtClean="0">
                <a:solidFill>
                  <a:srgbClr val="C00000"/>
                </a:solidFill>
              </a:rPr>
              <a:t>In the later of the 19</a:t>
            </a:r>
            <a:r>
              <a:rPr lang="en-US" baseline="30000" dirty="0" smtClean="0">
                <a:solidFill>
                  <a:srgbClr val="C00000"/>
                </a:solidFill>
              </a:rPr>
              <a:t>th  </a:t>
            </a:r>
            <a:r>
              <a:rPr lang="en-US" dirty="0" smtClean="0">
                <a:solidFill>
                  <a:srgbClr val="C00000"/>
                </a:solidFill>
              </a:rPr>
              <a:t>Century , many political organization were started in different parts of India. The Indian Association was an organization established in Calcutta  in 1876 by </a:t>
            </a:r>
            <a:r>
              <a:rPr lang="en-US" dirty="0" err="1" smtClean="0">
                <a:solidFill>
                  <a:srgbClr val="C00000"/>
                </a:solidFill>
              </a:rPr>
              <a:t>Sundernath</a:t>
            </a:r>
            <a:r>
              <a:rPr lang="en-US" dirty="0" smtClean="0">
                <a:solidFill>
                  <a:srgbClr val="C00000"/>
                </a:solidFill>
              </a:rPr>
              <a:t> </a:t>
            </a:r>
            <a:r>
              <a:rPr lang="en-US" dirty="0" err="1" smtClean="0">
                <a:solidFill>
                  <a:srgbClr val="C00000"/>
                </a:solidFill>
              </a:rPr>
              <a:t>Banerjea</a:t>
            </a:r>
            <a:r>
              <a:rPr lang="en-US" dirty="0" smtClean="0">
                <a:solidFill>
                  <a:srgbClr val="C00000"/>
                </a:solidFill>
              </a:rPr>
              <a:t>. In 1883, the Indian Association arranged at a national conference in Calcutta. Second national conference was held in 1885 In the same year, A.O. Hume , A retired English Civil Servant Founded the Indian National Congress. The first session was held at Mumbai  In December 1885.</a:t>
            </a:r>
          </a:p>
        </p:txBody>
      </p:sp>
      <p:pic>
        <p:nvPicPr>
          <p:cNvPr id="7" name="Picture 6" descr="A_O_Hume.JPG"/>
          <p:cNvPicPr>
            <a:picLocks noChangeAspect="1"/>
          </p:cNvPicPr>
          <p:nvPr/>
        </p:nvPicPr>
        <p:blipFill>
          <a:blip r:embed="rId4" cstate="print"/>
          <a:stretch>
            <a:fillRect/>
          </a:stretch>
        </p:blipFill>
        <p:spPr>
          <a:xfrm>
            <a:off x="4800600" y="1143000"/>
            <a:ext cx="3869765" cy="5334000"/>
          </a:xfrm>
          <a:prstGeom prst="rect">
            <a:avLst/>
          </a:prstGeom>
        </p:spPr>
      </p:pic>
      <p:sp>
        <p:nvSpPr>
          <p:cNvPr id="8" name="TextBox 7"/>
          <p:cNvSpPr txBox="1"/>
          <p:nvPr/>
        </p:nvSpPr>
        <p:spPr>
          <a:xfrm>
            <a:off x="5181600" y="1295400"/>
            <a:ext cx="3200400" cy="400110"/>
          </a:xfrm>
          <a:prstGeom prst="rect">
            <a:avLst/>
          </a:prstGeom>
          <a:noFill/>
        </p:spPr>
        <p:txBody>
          <a:bodyPr wrap="square" rtlCol="1">
            <a:spAutoFit/>
          </a:bodyPr>
          <a:lstStyle/>
          <a:p>
            <a:pPr algn="ctr"/>
            <a:r>
              <a:rPr lang="en-US" sz="2000" b="1" dirty="0" smtClean="0">
                <a:solidFill>
                  <a:srgbClr val="FFFF00"/>
                </a:solidFill>
                <a:latin typeface="Aharoni" pitchFamily="2" charset="-79"/>
                <a:cs typeface="Aharoni" pitchFamily="2" charset="-79"/>
              </a:rPr>
              <a:t>A.O. Hume</a:t>
            </a:r>
            <a:endParaRPr lang="ar-AE" sz="2000" b="1" dirty="0">
              <a:solidFill>
                <a:srgbClr val="FFFF00"/>
              </a:solidFill>
              <a:latin typeface="Aharoni" pitchFamily="2" charset="-79"/>
            </a:endParaRPr>
          </a:p>
        </p:txBody>
      </p:sp>
    </p:spTree>
    <p:custDataLst>
      <p:tags r:id="rId1"/>
    </p:custDataLst>
  </p:cSld>
  <p:clrMapOvr>
    <a:masterClrMapping/>
  </p:clrMapOvr>
  <p:transition spd="slow" advTm="102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path" presetSubtype="0" accel="50000" decel="50000" fill="hold" grpId="0" nodeType="withEffect">
                                  <p:stCondLst>
                                    <p:cond delay="0"/>
                                  </p:stCondLst>
                                  <p:childTnLst>
                                    <p:animMotion origin="layout" path="M -1.11022E-16 0 L -0.04531 0.05231 C -0.05434 0.07106 -0.03142 0.11273 -0.03142 0.14213 C -0.03142 0.17593 -0.0526 0.03148 -0.04358 0.05 L -1.11022E-16 0.33333 " pathEditMode="relative" rAng="0" ptsTypes="FffFF">
                                      <p:cBhvr>
                                        <p:cTn id="6" dur="2000" fill="hold"/>
                                        <p:tgtEl>
                                          <p:spTgt spid="3"/>
                                        </p:tgtEl>
                                        <p:attrNameLst>
                                          <p:attrName>ppt_x</p:attrName>
                                          <p:attrName>ppt_y</p:attrName>
                                        </p:attrNameLst>
                                      </p:cBhvr>
                                      <p:rCtr x="-2700" y="16700"/>
                                    </p:animMotion>
                                  </p:childTnLst>
                                </p:cTn>
                              </p:par>
                              <p:par>
                                <p:cTn id="7" presetID="20"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wedge">
                                      <p:cBhvr>
                                        <p:cTn id="9" dur="3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00px-1st_INC1885.JPG"/>
          <p:cNvPicPr>
            <a:picLocks noGrp="1" noChangeAspect="1"/>
          </p:cNvPicPr>
          <p:nvPr>
            <p:ph idx="1"/>
          </p:nvPr>
        </p:nvPicPr>
        <p:blipFill>
          <a:blip r:embed="rId3" cstate="print"/>
          <a:stretch>
            <a:fillRect/>
          </a:stretch>
        </p:blipFill>
        <p:spPr>
          <a:xfrm>
            <a:off x="1" y="0"/>
            <a:ext cx="9144000" cy="6858000"/>
          </a:xfrm>
        </p:spPr>
      </p:pic>
    </p:spTree>
  </p:cSld>
  <p:clrMapOvr>
    <a:masterClrMapping/>
  </p:clrMapOvr>
  <p:transition spd="slow" advTm="4469">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812" y="0"/>
            <a:ext cx="8991600" cy="1676400"/>
          </a:xfrm>
        </p:spPr>
        <p:txBody>
          <a:bodyPr>
            <a:normAutofit/>
          </a:bodyPr>
          <a:lstStyle/>
          <a:p>
            <a:r>
              <a:rPr lang="en-US" b="1" dirty="0" smtClean="0">
                <a:solidFill>
                  <a:srgbClr val="FF0000"/>
                </a:solidFill>
              </a:rPr>
              <a:t>Rise of organized movements, 1857-1885</a:t>
            </a:r>
            <a:endParaRPr lang="ar-AE" dirty="0">
              <a:solidFill>
                <a:srgbClr val="FF0000"/>
              </a:solidFill>
            </a:endParaRPr>
          </a:p>
        </p:txBody>
      </p:sp>
      <p:sp>
        <p:nvSpPr>
          <p:cNvPr id="2" name="Content Placeholder 1"/>
          <p:cNvSpPr>
            <a:spLocks noGrp="1"/>
          </p:cNvSpPr>
          <p:nvPr>
            <p:ph idx="1"/>
          </p:nvPr>
        </p:nvSpPr>
        <p:spPr>
          <a:xfrm>
            <a:off x="0" y="1447800"/>
            <a:ext cx="9144000" cy="5410200"/>
          </a:xfrm>
        </p:spPr>
        <p:txBody>
          <a:bodyPr>
            <a:normAutofit fontScale="85000" lnSpcReduction="20000"/>
          </a:bodyPr>
          <a:lstStyle/>
          <a:p>
            <a:pPr marL="0" indent="0" algn="l" rtl="0">
              <a:buNone/>
            </a:pPr>
            <a:r>
              <a:rPr lang="en-US" dirty="0" smtClean="0">
                <a:solidFill>
                  <a:srgbClr val="C00000"/>
                </a:solidFill>
              </a:rPr>
              <a:t>The revolt of 1857 was a major turning point in the history of modern India. The British abolished the British East India Company and replaced it with direct rule under the British crown. A Viceroy was appointed to represent the Crown. In proclaiming the new direct-rule policy to "the Princes, Chiefs, and Peoples of India," Queen Victoria promised equal treatment under British law.</a:t>
            </a:r>
          </a:p>
          <a:p>
            <a:pPr marL="0" indent="0" algn="l" rtl="0">
              <a:buNone/>
            </a:pPr>
            <a:r>
              <a:rPr lang="en-US" dirty="0" smtClean="0">
                <a:solidFill>
                  <a:srgbClr val="C00000"/>
                </a:solidFill>
              </a:rPr>
              <a:t>The British embarked on a program in India of reform and political restructuring, trying to integrate Indian higher castes and rulers into the government. They stopped land grabs, decreed religious tolerance and admitted Indians into the civil service, albeit mainly as subordinates. They also increased the number of British soldiers in relation to native ones and allowed only British soldiers to handle artillery. Bahadur Shah was exiled to Rangoon, Burma where he died in 1862. In 1877, Queen Victoria took the title of Empress of India.</a:t>
            </a:r>
          </a:p>
          <a:p>
            <a:pPr algn="l" rtl="0">
              <a:buNone/>
            </a:pPr>
            <a:endParaRPr lang="en-US" dirty="0">
              <a:solidFill>
                <a:srgbClr val="C00000"/>
              </a:solidFill>
            </a:endParaRPr>
          </a:p>
        </p:txBody>
      </p:sp>
    </p:spTree>
    <p:custDataLst>
      <p:tags r:id="rId1"/>
    </p:custDataLst>
  </p:cSld>
  <p:clrMapOvr>
    <a:masterClrMapping/>
  </p:clrMapOvr>
  <p:transition spd="slow" advTm="1006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3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12F1E9D-5F21-4B51-9FBE-FEA693EE18B5"/>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237"/>
  <p:tag name="ISPRINGONLINEFOLDERPATH" val="Каталог/Game On"/>
  <p:tag name="ISPRINGCLOUDFOLDERID" val="0"/>
  <p:tag name="ISPRINGCLOUDFOLDERPATH" val="Content List"/>
  <p:tag name="ISPRING_PLAYERS_CUSTOMIZATION" val="UEsDBBQAAgAIAG+6ZkZ7BdOSwAEAANoDAAAPAAAAbm9uZS9wbGF5ZXIueG1spZJPb9QwEMXPW6nfIfK99m4Rolo59ICUE0WVFhC3lTeZJqaOHTwTsvvtmfzZpFuQQOKQaPIy72fPs/X9sXbJT4hog0/FRq5FAj4PhfVlKr58zm7uxP376yvdOHOCmNgiFT54EEkBmEfbEPseDVWpeCFIhoqEXx63R7SpqIiarVJd18nujQyxVLfr9UZ9e/i4yyuozY31SMbnzF32ciuSJtoQLZ1S8W4trq9WA/ICZ5F7fInBtf3KKPNQqyYCgieIatz2bN3S38381MErOjWAgkdfDbMfTP78EIrWAfbaSo9tOyDqCYO20rS1mzufYMxTMTbsa0A0JaB0vhRq9Ko/mPWTM1hNHLzA9tymPTiLFYsjfejeL+r+bBmyVxNHXYJ0PUwwnGLWOpeBoTZCIZIIP1rLVdZjv85HsN6IcTnP3Xt8tl5il7PGVWZyCvH0gR18JFOUco5ejtHLwdTbh+ITF49TnLsFMgezhKArqt3bf86j7/6fOAp4Mq0jcV7B+gKOmeW/BDWPQsAz9pqkxsl+tTOVd9ce6hdX40Iadzdl8R1FQiaWwNewMGTUos8w9Zqm1fg5JTTHotXv91JPRC5/AVBLAQIAABQAAgAIAG+6ZkZ7BdOSwAEAANoDAAAPAAAAAAAAAAEAAAAAAAAAAABub25lL3BsYXllci54bWxQSwUGAAAAAAEAAQA9AAAA7QEAAAAA"/>
  <p:tag name="ISPRING_PRESENTATION_TITLE" val="8674134"/>
  <p:tag name="ISPRING_RESOURCE_PATHS_HASH_PRESENTER" val="a413e555d2e737c730bf351adfaa1d2845bb54b"/>
</p:tagLst>
</file>

<file path=ppt/tags/tag2.xml><?xml version="1.0" encoding="utf-8"?>
<p:tagLst xmlns:a="http://schemas.openxmlformats.org/drawingml/2006/main" xmlns:r="http://schemas.openxmlformats.org/officeDocument/2006/relationships" xmlns:p="http://schemas.openxmlformats.org/presentationml/2006/main">
  <p:tag name="TIMING" val="|3|2.8"/>
</p:tagLst>
</file>

<file path=ppt/tags/tag3.xml><?xml version="1.0" encoding="utf-8"?>
<p:tagLst xmlns:a="http://schemas.openxmlformats.org/drawingml/2006/main" xmlns:r="http://schemas.openxmlformats.org/officeDocument/2006/relationships" xmlns:p="http://schemas.openxmlformats.org/presentationml/2006/main">
  <p:tag name="TIMING" val="|2.9|1.9"/>
</p:tagLst>
</file>

<file path=ppt/tags/tag4.xml><?xml version="1.0" encoding="utf-8"?>
<p:tagLst xmlns:a="http://schemas.openxmlformats.org/drawingml/2006/main" xmlns:r="http://schemas.openxmlformats.org/officeDocument/2006/relationships" xmlns:p="http://schemas.openxmlformats.org/presentationml/2006/main">
  <p:tag name="TIMING" val="|2.4|2.9|2.2|2.4"/>
</p:tagLst>
</file>

<file path=ppt/tags/tag5.xml><?xml version="1.0" encoding="utf-8"?>
<p:tagLst xmlns:a="http://schemas.openxmlformats.org/drawingml/2006/main" xmlns:r="http://schemas.openxmlformats.org/officeDocument/2006/relationships" xmlns:p="http://schemas.openxmlformats.org/presentationml/2006/main">
  <p:tag name="TIMING" val="|3.5"/>
</p:tagLst>
</file>

<file path=ppt/tags/tag6.xml><?xml version="1.0" encoding="utf-8"?>
<p:tagLst xmlns:a="http://schemas.openxmlformats.org/drawingml/2006/main" xmlns:r="http://schemas.openxmlformats.org/officeDocument/2006/relationships" xmlns:p="http://schemas.openxmlformats.org/presentationml/2006/main">
  <p:tag name="TIMING" val="|0.8"/>
</p:tagLst>
</file>

<file path=ppt/tags/tag7.xml><?xml version="1.0" encoding="utf-8"?>
<p:tagLst xmlns:a="http://schemas.openxmlformats.org/drawingml/2006/main" xmlns:r="http://schemas.openxmlformats.org/officeDocument/2006/relationships" xmlns:p="http://schemas.openxmlformats.org/presentationml/2006/main">
  <p:tag name="TIMING" val="|0.6|2.6|1.7|2.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1695</TotalTime>
  <Words>1161</Words>
  <Application>Microsoft Office PowerPoint</Application>
  <PresentationFormat>On-screen Show (4:3)</PresentationFormat>
  <Paragraphs>53</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Soumya S Asst Professor Department of History NSS College Pandalam</vt:lpstr>
      <vt:lpstr>MARCH TO FREEDOM</vt:lpstr>
      <vt:lpstr>The early revolts</vt:lpstr>
      <vt:lpstr>PowerPoint Presentation</vt:lpstr>
      <vt:lpstr>PowerPoint Presentation</vt:lpstr>
      <vt:lpstr>Centers of revolts</vt:lpstr>
      <vt:lpstr>The birth of Indian National Congress</vt:lpstr>
      <vt:lpstr>PowerPoint Presentation</vt:lpstr>
      <vt:lpstr>Rise of organized movements, 1857-1885</vt:lpstr>
      <vt:lpstr>Partition of Bengal</vt:lpstr>
      <vt:lpstr>Rise of Indian nationalism</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8674134</dc:title>
  <dc:creator>home;ALTAMASH;ALTAMASHMASOOD@HOTMAIL.COM</dc:creator>
  <cp:keywords>Altamashmasood@hotmail.com</cp:keywords>
  <cp:lastModifiedBy>ss</cp:lastModifiedBy>
  <cp:revision>175</cp:revision>
  <dcterms:created xsi:type="dcterms:W3CDTF">2010-10-27T19:29:27Z</dcterms:created>
  <dcterms:modified xsi:type="dcterms:W3CDTF">2015-10-20T17:44:44Z</dcterms:modified>
</cp:coreProperties>
</file>